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56" r:id="rId5"/>
    <p:sldMasterId id="2147483667" r:id="rId6"/>
  </p:sldMasterIdLst>
  <p:notesMasterIdLst>
    <p:notesMasterId r:id="rId24"/>
  </p:notesMasterIdLst>
  <p:sldIdLst>
    <p:sldId id="455" r:id="rId7"/>
    <p:sldId id="451" r:id="rId8"/>
    <p:sldId id="259" r:id="rId9"/>
    <p:sldId id="446" r:id="rId10"/>
    <p:sldId id="454" r:id="rId11"/>
    <p:sldId id="464" r:id="rId12"/>
    <p:sldId id="442" r:id="rId13"/>
    <p:sldId id="463" r:id="rId14"/>
    <p:sldId id="457" r:id="rId15"/>
    <p:sldId id="447" r:id="rId16"/>
    <p:sldId id="450" r:id="rId17"/>
    <p:sldId id="460" r:id="rId18"/>
    <p:sldId id="453" r:id="rId19"/>
    <p:sldId id="461" r:id="rId20"/>
    <p:sldId id="462" r:id="rId21"/>
    <p:sldId id="458" r:id="rId22"/>
    <p:sldId id="459" r:id="rId23"/>
  </p:sldIdLst>
  <p:sldSz cx="12192000" cy="6858000"/>
  <p:notesSz cx="6858000" cy="9144000"/>
  <p:embeddedFontLst>
    <p:embeddedFont>
      <p:font typeface="Candara" panose="020E0502030303020204" pitchFamily="34" charset="0"/>
      <p:regular r:id="rId25"/>
      <p:bold r:id="rId26"/>
      <p:italic r:id="rId27"/>
      <p:boldItalic r:id="rId28"/>
    </p:embeddedFont>
    <p:embeddedFont>
      <p:font typeface="Montserrat" panose="00000500000000000000" pitchFamily="2" charset="0"/>
      <p:regular r:id="rId29"/>
      <p:bold r:id="rId30"/>
      <p:italic r:id="rId31"/>
      <p:boldItalic r:id="rId32"/>
    </p:embeddedFont>
    <p:embeddedFont>
      <p:font typeface="Roboto" panose="02000000000000000000" pitchFamily="2" charset="0"/>
      <p:regular r:id="rId33"/>
      <p:bold r:id="rId34"/>
      <p:italic r:id="rId35"/>
      <p:boldItalic r:id="rId36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BAAA"/>
    <a:srgbClr val="00647D"/>
    <a:srgbClr val="004B5E"/>
    <a:srgbClr val="268C92"/>
    <a:srgbClr val="9196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5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font" Target="fonts/font10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CB55E-5978-42E9-8EF6-0A0921C72E0F}" type="datetimeFigureOut">
              <a:rPr lang="de-DE" smtClean="0"/>
              <a:t>21.05.2026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2ED61-3D5F-456C-BC9C-1FEF7003BA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7723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7488CD2-2A1C-D323-9D42-8B899B593ACC}"/>
              </a:ext>
            </a:extLst>
          </p:cNvPr>
          <p:cNvSpPr/>
          <p:nvPr userDrawn="1"/>
        </p:nvSpPr>
        <p:spPr>
          <a:xfrm>
            <a:off x="0" y="0"/>
            <a:ext cx="12287250" cy="6858000"/>
          </a:xfrm>
          <a:prstGeom prst="rect">
            <a:avLst/>
          </a:prstGeom>
          <a:gradFill>
            <a:gsLst>
              <a:gs pos="0">
                <a:srgbClr val="003E4C"/>
              </a:gs>
              <a:gs pos="100000">
                <a:srgbClr val="006080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9" name="Grafik 8" descr="Ein Bild, das Person, Hemd, schwarz, dunkel enthält.&#10;&#10;Automatisch generierte Beschreibung">
            <a:extLst>
              <a:ext uri="{FF2B5EF4-FFF2-40B4-BE49-F238E27FC236}">
                <a16:creationId xmlns:a16="http://schemas.microsoft.com/office/drawing/2014/main" id="{A5048C69-22D7-A06C-0219-06A46041AF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444" y="0"/>
            <a:ext cx="9802056" cy="7197209"/>
          </a:xfrm>
          <a:prstGeom prst="rect">
            <a:avLst/>
          </a:prstGeom>
        </p:spPr>
      </p:pic>
      <p:pic>
        <p:nvPicPr>
          <p:cNvPr id="12" name="Grafik 1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11E31C1A-31BF-0238-FB59-1BCBA43237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988" y="161340"/>
            <a:ext cx="2620079" cy="91725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803C8F96-CFEF-6265-0004-A414B363B2F7}"/>
              </a:ext>
            </a:extLst>
          </p:cNvPr>
          <p:cNvSpPr txBox="1"/>
          <p:nvPr userDrawn="1"/>
        </p:nvSpPr>
        <p:spPr>
          <a:xfrm>
            <a:off x="431656" y="6438524"/>
            <a:ext cx="59269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bg2"/>
                </a:solidFill>
                <a:ea typeface="Roboto" panose="02000000000000000000" pitchFamily="2" charset="0"/>
                <a:cs typeface="Roboto" panose="02000000000000000000" pitchFamily="2" charset="0"/>
              </a:rPr>
              <a:t>INFORMIEREN </a:t>
            </a:r>
            <a:r>
              <a:rPr lang="de-DE" sz="900" dirty="0">
                <a:solidFill>
                  <a:schemeClr val="bg2"/>
                </a:solidFill>
                <a:latin typeface="Montserrat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900" b="1" dirty="0">
                <a:solidFill>
                  <a:schemeClr val="bg2"/>
                </a:solidFill>
                <a:latin typeface="Montserrat" panose="00000500000000000000" pitchFamily="50" charset="0"/>
                <a:ea typeface="Roboto" panose="02000000000000000000" pitchFamily="2" charset="0"/>
              </a:rPr>
              <a:t>·</a:t>
            </a:r>
            <a:r>
              <a:rPr lang="de-DE" sz="900" dirty="0">
                <a:solidFill>
                  <a:schemeClr val="bg2"/>
                </a:solidFill>
                <a:latin typeface="Montserrat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900" dirty="0">
                <a:solidFill>
                  <a:schemeClr val="bg2"/>
                </a:solidFill>
                <a:ea typeface="Roboto" panose="02000000000000000000" pitchFamily="2" charset="0"/>
                <a:cs typeface="Roboto" panose="02000000000000000000" pitchFamily="2" charset="0"/>
              </a:rPr>
              <a:t> VERNETZEN </a:t>
            </a:r>
            <a:r>
              <a:rPr lang="de-DE" sz="900" dirty="0">
                <a:solidFill>
                  <a:schemeClr val="bg2"/>
                </a:solidFill>
                <a:latin typeface="Montserrat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900" b="1" dirty="0">
                <a:solidFill>
                  <a:schemeClr val="bg2"/>
                </a:solidFill>
                <a:latin typeface="Montserrat" panose="00000500000000000000" pitchFamily="50" charset="0"/>
                <a:ea typeface="Roboto" panose="02000000000000000000" pitchFamily="2" charset="0"/>
              </a:rPr>
              <a:t>·</a:t>
            </a:r>
            <a:r>
              <a:rPr lang="de-DE" sz="900" dirty="0">
                <a:solidFill>
                  <a:schemeClr val="bg2"/>
                </a:solidFill>
                <a:latin typeface="Montserrat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900" b="1" dirty="0">
                <a:solidFill>
                  <a:schemeClr val="bg2"/>
                </a:solidFill>
                <a:latin typeface="Montserrat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900" dirty="0">
                <a:solidFill>
                  <a:schemeClr val="bg2"/>
                </a:solidFill>
                <a:ea typeface="Roboto" panose="02000000000000000000" pitchFamily="2" charset="0"/>
                <a:cs typeface="Roboto" panose="02000000000000000000" pitchFamily="2" charset="0"/>
              </a:rPr>
              <a:t>HANDELN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27D9ACF-5525-4EB6-1051-4BE8992DEBCF}"/>
              </a:ext>
            </a:extLst>
          </p:cNvPr>
          <p:cNvSpPr txBox="1"/>
          <p:nvPr userDrawn="1"/>
        </p:nvSpPr>
        <p:spPr>
          <a:xfrm>
            <a:off x="5833370" y="6444862"/>
            <a:ext cx="59269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cap="small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www.ost-ausschuss.de</a:t>
            </a:r>
          </a:p>
        </p:txBody>
      </p:sp>
    </p:spTree>
    <p:extLst>
      <p:ext uri="{BB962C8B-B14F-4D97-AF65-F5344CB8AC3E}">
        <p14:creationId xmlns:p14="http://schemas.microsoft.com/office/powerpoint/2010/main" val="2215624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+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20FA86D-4B2E-424C-A4F9-2D372AD108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392" y="452669"/>
            <a:ext cx="7536000" cy="6720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733" b="1" i="0" kern="2400" spc="-13" baseline="0">
                <a:solidFill>
                  <a:srgbClr val="00647D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6" name="Chart Placeholder 6">
            <a:extLst>
              <a:ext uri="{FF2B5EF4-FFF2-40B4-BE49-F238E27FC236}">
                <a16:creationId xmlns:a16="http://schemas.microsoft.com/office/drawing/2014/main" id="{84217551-BE20-41D5-BC89-4FDC85615032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623392" y="1604798"/>
            <a:ext cx="7536000" cy="4319753"/>
          </a:xfrm>
          <a:prstGeom prst="rect">
            <a:avLst/>
          </a:prstGeom>
        </p:spPr>
        <p:txBody>
          <a:bodyPr vert="horz"/>
          <a:lstStyle>
            <a:lvl1pPr>
              <a:defRPr sz="1867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D7ED25-BC9E-4B6E-8109-9D67E394B4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00256" y="1604797"/>
            <a:ext cx="3456384" cy="431975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600"/>
              </a:lnSpc>
              <a:spcBef>
                <a:spcPts val="0"/>
              </a:spcBef>
              <a:buSzPct val="115000"/>
              <a:buNone/>
              <a:defRPr sz="1867" b="0" i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defRPr>
            </a:lvl1pPr>
            <a:lvl2pPr>
              <a:defRPr sz="1600" b="0" i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defRPr>
            </a:lvl2pPr>
            <a:lvl3pPr>
              <a:defRPr sz="1600" b="0" i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defRPr>
            </a:lvl3pPr>
            <a:lvl4pPr>
              <a:defRPr sz="1600" b="0" i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defRPr>
            </a:lvl4pPr>
            <a:lvl5pPr>
              <a:defRPr sz="1600" b="0" i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 err="1"/>
              <a:t>Roboto</a:t>
            </a:r>
            <a:r>
              <a:rPr lang="de-DE" dirty="0"/>
              <a:t> 14</a:t>
            </a:r>
          </a:p>
        </p:txBody>
      </p:sp>
    </p:spTree>
    <p:extLst>
      <p:ext uri="{BB962C8B-B14F-4D97-AF65-F5344CB8AC3E}">
        <p14:creationId xmlns:p14="http://schemas.microsoft.com/office/powerpoint/2010/main" val="1153604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477A8D8-060D-4651-B0B1-C6F45C85EE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D822CE4-9175-48A5-AD49-BB64D2B37F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392" y="452669"/>
            <a:ext cx="7536000" cy="6720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733" b="1" i="0" kern="2400" spc="-13" baseline="0">
                <a:solidFill>
                  <a:srgbClr val="00647D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C3B6F5D-20F8-418B-B653-1EDD3B2098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88918" y="1604731"/>
            <a:ext cx="3168649" cy="4319820"/>
          </a:xfrm>
          <a:prstGeom prst="rect">
            <a:avLst/>
          </a:prstGeom>
        </p:spPr>
        <p:txBody>
          <a:bodyPr/>
          <a:lstStyle>
            <a:lvl1pPr>
              <a:defRPr sz="1867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C10F304-F4AC-4B54-BD02-D764818632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1604797"/>
            <a:ext cx="7536000" cy="431975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600"/>
              </a:lnSpc>
              <a:spcBef>
                <a:spcPts val="0"/>
              </a:spcBef>
              <a:buSzPct val="115000"/>
              <a:buNone/>
              <a:defRPr sz="1867" b="0" i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defRPr>
            </a:lvl1pPr>
            <a:lvl2pPr>
              <a:defRPr sz="1600" b="0" i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defRPr>
            </a:lvl2pPr>
            <a:lvl3pPr>
              <a:defRPr sz="1600" b="0" i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defRPr>
            </a:lvl3pPr>
            <a:lvl4pPr>
              <a:defRPr sz="1600" b="0" i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defRPr>
            </a:lvl4pPr>
            <a:lvl5pPr>
              <a:defRPr sz="1600" b="0" i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 err="1"/>
              <a:t>Roboto</a:t>
            </a:r>
            <a:r>
              <a:rPr lang="de-DE" dirty="0"/>
              <a:t> 14</a:t>
            </a:r>
          </a:p>
        </p:txBody>
      </p:sp>
    </p:spTree>
    <p:extLst>
      <p:ext uri="{BB962C8B-B14F-4D97-AF65-F5344CB8AC3E}">
        <p14:creationId xmlns:p14="http://schemas.microsoft.com/office/powerpoint/2010/main" val="739535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Diagramm rechts + Q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4434B62-15B6-4247-9896-AEE2EE2965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59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51F5DB0-0D9B-478E-AFDD-9545FCABF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392" y="452669"/>
            <a:ext cx="7536000" cy="6720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733" b="1" i="0" kern="2400" spc="-13" baseline="0">
                <a:solidFill>
                  <a:srgbClr val="00647D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6" name="Diagrammplatzhalter 5">
            <a:extLst>
              <a:ext uri="{FF2B5EF4-FFF2-40B4-BE49-F238E27FC236}">
                <a16:creationId xmlns:a16="http://schemas.microsoft.com/office/drawing/2014/main" id="{1A76E239-CD69-4103-A2A7-17EAC022CA07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688288" y="1604730"/>
            <a:ext cx="3168352" cy="4319753"/>
          </a:xfrm>
          <a:prstGeom prst="rect">
            <a:avLst/>
          </a:prstGeom>
        </p:spPr>
        <p:txBody>
          <a:bodyPr/>
          <a:lstStyle>
            <a:lvl1pPr>
              <a:defRPr sz="1867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06A7BD4-69BE-4B2D-BE22-8FA36A3F25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1604797"/>
            <a:ext cx="7536000" cy="431975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600"/>
              </a:lnSpc>
              <a:spcBef>
                <a:spcPts val="0"/>
              </a:spcBef>
              <a:buSzPct val="115000"/>
              <a:buNone/>
              <a:defRPr sz="1867" b="0" i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defRPr>
            </a:lvl1pPr>
            <a:lvl2pPr>
              <a:defRPr sz="1600" b="0" i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defRPr>
            </a:lvl2pPr>
            <a:lvl3pPr>
              <a:defRPr sz="1600" b="0" i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defRPr>
            </a:lvl3pPr>
            <a:lvl4pPr>
              <a:defRPr sz="1600" b="0" i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defRPr>
            </a:lvl4pPr>
            <a:lvl5pPr>
              <a:defRPr sz="1600" b="0" i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 err="1"/>
              <a:t>Roboto</a:t>
            </a:r>
            <a:r>
              <a:rPr lang="de-DE" dirty="0"/>
              <a:t> 14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6321BE0-61C6-4466-A32F-6D09CCA2B1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392" y="6127749"/>
            <a:ext cx="7536000" cy="4905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600"/>
              </a:lnSpc>
              <a:spcBef>
                <a:spcPts val="0"/>
              </a:spcBef>
              <a:buSzPct val="115000"/>
              <a:buNone/>
              <a:defRPr sz="1333" b="0" i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defRPr>
            </a:lvl1pPr>
            <a:lvl2pPr>
              <a:defRPr sz="1600" b="0" i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defRPr>
            </a:lvl2pPr>
            <a:lvl3pPr>
              <a:defRPr sz="1600" b="0" i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defRPr>
            </a:lvl3pPr>
            <a:lvl4pPr>
              <a:defRPr sz="1600" b="0" i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defRPr>
            </a:lvl4pPr>
            <a:lvl5pPr>
              <a:defRPr sz="1600" b="0" i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/>
              <a:t>Quellenangabe </a:t>
            </a:r>
            <a:r>
              <a:rPr lang="de-DE" dirty="0" err="1"/>
              <a:t>Roboto</a:t>
            </a:r>
            <a:r>
              <a:rPr lang="de-DE" dirty="0"/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99744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+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CD8F5B6-2E4C-4C50-B754-D2B3312E6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392" y="452669"/>
            <a:ext cx="7536000" cy="6720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733" b="1" i="0" kern="2400" spc="-13" baseline="0">
                <a:solidFill>
                  <a:srgbClr val="00647D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8C9E6343-1005-4C79-AF1D-788E1F6BD51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3392" y="1604797"/>
            <a:ext cx="4703989" cy="4377600"/>
          </a:xfrm>
          <a:prstGeom prst="rect">
            <a:avLst/>
          </a:prstGeom>
        </p:spPr>
        <p:txBody>
          <a:bodyPr vert="horz"/>
          <a:lstStyle>
            <a:lvl1pPr>
              <a:defRPr sz="1867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66943F84-3B09-42D6-8709-BF37E611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15947" y="1604797"/>
            <a:ext cx="6240693" cy="437760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600"/>
              </a:lnSpc>
              <a:spcBef>
                <a:spcPts val="0"/>
              </a:spcBef>
              <a:buSzPct val="115000"/>
              <a:buNone/>
              <a:defRPr sz="1867" b="0" i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defRPr>
            </a:lvl1pPr>
            <a:lvl2pPr>
              <a:defRPr sz="1600" b="0" i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defRPr>
            </a:lvl2pPr>
            <a:lvl3pPr>
              <a:defRPr sz="1600" b="0" i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defRPr>
            </a:lvl3pPr>
            <a:lvl4pPr>
              <a:defRPr sz="1600" b="0" i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defRPr>
            </a:lvl4pPr>
            <a:lvl5pPr>
              <a:defRPr sz="1600" b="0" i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 err="1"/>
              <a:t>Roboto</a:t>
            </a:r>
            <a:r>
              <a:rPr lang="de-DE" dirty="0"/>
              <a:t> 14</a:t>
            </a:r>
          </a:p>
        </p:txBody>
      </p:sp>
    </p:spTree>
    <p:extLst>
      <p:ext uri="{BB962C8B-B14F-4D97-AF65-F5344CB8AC3E}">
        <p14:creationId xmlns:p14="http://schemas.microsoft.com/office/powerpoint/2010/main" val="1274944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A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darstellend, Person, Gruppe enthält.&#10;&#10;Automatisch generierte Beschreibung">
            <a:extLst>
              <a:ext uri="{FF2B5EF4-FFF2-40B4-BE49-F238E27FC236}">
                <a16:creationId xmlns:a16="http://schemas.microsoft.com/office/drawing/2014/main" id="{8B13F696-40FB-4C97-A26C-B4418A2281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1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A Kontakt allgem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89247FFE-6DB2-4C25-AF87-434E930266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34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D Kontakt personalis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1B5200F-BF39-4CFE-BF39-3B2DCC8FDA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39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7">
            <a:extLst>
              <a:ext uri="{FF2B5EF4-FFF2-40B4-BE49-F238E27FC236}">
                <a16:creationId xmlns:a16="http://schemas.microsoft.com/office/drawing/2014/main" id="{09BDF82C-496B-E6F8-4720-9FF985AB653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-1"/>
            <a:ext cx="12192000" cy="4927107"/>
          </a:xfrm>
        </p:spPr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0F5D7FD-CEFA-753E-0251-8DBFC218C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135" y="5079782"/>
            <a:ext cx="11139730" cy="646316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6" name="Grafik 5" descr="Ein Bild, das Text, Gerät, Anzeige enthält.&#10;&#10;Automatisch generierte Beschreibung">
            <a:extLst>
              <a:ext uri="{FF2B5EF4-FFF2-40B4-BE49-F238E27FC236}">
                <a16:creationId xmlns:a16="http://schemas.microsoft.com/office/drawing/2014/main" id="{9B48035C-F9E2-0895-2C38-CF8BF7053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445" y="6231844"/>
            <a:ext cx="1339011" cy="41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60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77AECB83-2345-40D2-5F16-02F5408EB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726" y="294717"/>
            <a:ext cx="11139730" cy="969899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3" name="Grafik 2" descr="Ein Bild, das Text, Gerät, Anzeige enthält.&#10;&#10;Automatisch generierte Beschreibung">
            <a:extLst>
              <a:ext uri="{FF2B5EF4-FFF2-40B4-BE49-F238E27FC236}">
                <a16:creationId xmlns:a16="http://schemas.microsoft.com/office/drawing/2014/main" id="{5AB60886-21DE-751B-C7C9-C329AE5DA7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445" y="6231844"/>
            <a:ext cx="1339011" cy="41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31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E2B628-F704-4423-800C-60D061E17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726" y="1581579"/>
            <a:ext cx="10515600" cy="43513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5518C141-8AEE-7A05-B7C9-21512396C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726" y="294717"/>
            <a:ext cx="11139730" cy="969899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5" name="Grafik 4" descr="Ein Bild, das Text, Gerät, Anzeige enthält.&#10;&#10;Automatisch generierte Beschreibung">
            <a:extLst>
              <a:ext uri="{FF2B5EF4-FFF2-40B4-BE49-F238E27FC236}">
                <a16:creationId xmlns:a16="http://schemas.microsoft.com/office/drawing/2014/main" id="{4C388843-3744-4564-43B6-A530CBB684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445" y="6231844"/>
            <a:ext cx="1339011" cy="41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97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DF47F227-0EC0-A8C4-A4B8-4D6A057C8C9C}"/>
              </a:ext>
            </a:extLst>
          </p:cNvPr>
          <p:cNvSpPr/>
          <p:nvPr userDrawn="1"/>
        </p:nvSpPr>
        <p:spPr>
          <a:xfrm>
            <a:off x="0" y="6249880"/>
            <a:ext cx="12192000" cy="608120"/>
          </a:xfrm>
          <a:prstGeom prst="rect">
            <a:avLst/>
          </a:prstGeom>
          <a:gradFill>
            <a:gsLst>
              <a:gs pos="0">
                <a:srgbClr val="003E4C"/>
              </a:gs>
              <a:gs pos="100000">
                <a:srgbClr val="006080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 descr="Ein Bild, das Person, Hemd, schwarz, dunkel enthält.">
            <a:extLst>
              <a:ext uri="{FF2B5EF4-FFF2-40B4-BE49-F238E27FC236}">
                <a16:creationId xmlns:a16="http://schemas.microsoft.com/office/drawing/2014/main" id="{96D4F70B-8AF0-385F-0638-E80F633904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144" y="-82357"/>
            <a:ext cx="9802056" cy="7197209"/>
          </a:xfrm>
          <a:prstGeom prst="rect">
            <a:avLst/>
          </a:prstGeom>
        </p:spPr>
      </p:pic>
      <p:sp>
        <p:nvSpPr>
          <p:cNvPr id="12" name="Foliennummernplatzhalter 6">
            <a:extLst>
              <a:ext uri="{FF2B5EF4-FFF2-40B4-BE49-F238E27FC236}">
                <a16:creationId xmlns:a16="http://schemas.microsoft.com/office/drawing/2014/main" id="{5C064C3B-A320-CED2-D523-FEBC1823B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44529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400AB94B-C05E-4470-9646-3B97BFD5E6E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7D48E52-9654-2AD2-9731-D76B258578E4}"/>
              </a:ext>
            </a:extLst>
          </p:cNvPr>
          <p:cNvSpPr txBox="1"/>
          <p:nvPr userDrawn="1"/>
        </p:nvSpPr>
        <p:spPr>
          <a:xfrm>
            <a:off x="431656" y="6438524"/>
            <a:ext cx="59269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bg2"/>
                </a:solidFill>
                <a:ea typeface="Roboto" panose="02000000000000000000" pitchFamily="2" charset="0"/>
                <a:cs typeface="Roboto" panose="02000000000000000000" pitchFamily="2" charset="0"/>
              </a:rPr>
              <a:t>INFORMIEREN </a:t>
            </a:r>
            <a:r>
              <a:rPr lang="de-DE" sz="900" dirty="0">
                <a:solidFill>
                  <a:schemeClr val="bg2"/>
                </a:solidFill>
                <a:latin typeface="Montserrat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900" b="1" dirty="0">
                <a:solidFill>
                  <a:schemeClr val="bg2"/>
                </a:solidFill>
                <a:latin typeface="Montserrat" panose="00000500000000000000" pitchFamily="50" charset="0"/>
                <a:ea typeface="Roboto" panose="02000000000000000000" pitchFamily="2" charset="0"/>
              </a:rPr>
              <a:t>·</a:t>
            </a:r>
            <a:r>
              <a:rPr lang="de-DE" sz="900" dirty="0">
                <a:solidFill>
                  <a:schemeClr val="bg2"/>
                </a:solidFill>
                <a:latin typeface="Montserrat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900" dirty="0">
                <a:solidFill>
                  <a:schemeClr val="bg2"/>
                </a:solidFill>
                <a:ea typeface="Roboto" panose="02000000000000000000" pitchFamily="2" charset="0"/>
                <a:cs typeface="Roboto" panose="02000000000000000000" pitchFamily="2" charset="0"/>
              </a:rPr>
              <a:t> VERNETZEN </a:t>
            </a:r>
            <a:r>
              <a:rPr lang="de-DE" sz="900" dirty="0">
                <a:solidFill>
                  <a:schemeClr val="bg2"/>
                </a:solidFill>
                <a:latin typeface="Montserrat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900" b="1" dirty="0">
                <a:solidFill>
                  <a:schemeClr val="bg2"/>
                </a:solidFill>
                <a:latin typeface="Montserrat" panose="00000500000000000000" pitchFamily="50" charset="0"/>
                <a:ea typeface="Roboto" panose="02000000000000000000" pitchFamily="2" charset="0"/>
              </a:rPr>
              <a:t>·</a:t>
            </a:r>
            <a:r>
              <a:rPr lang="de-DE" sz="900" dirty="0">
                <a:solidFill>
                  <a:schemeClr val="bg2"/>
                </a:solidFill>
                <a:latin typeface="Montserrat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900" b="1" dirty="0">
                <a:solidFill>
                  <a:schemeClr val="bg2"/>
                </a:solidFill>
                <a:latin typeface="Montserrat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900" dirty="0">
                <a:solidFill>
                  <a:schemeClr val="bg2"/>
                </a:solidFill>
                <a:ea typeface="Roboto" panose="02000000000000000000" pitchFamily="2" charset="0"/>
                <a:cs typeface="Roboto" panose="02000000000000000000" pitchFamily="2" charset="0"/>
              </a:rPr>
              <a:t>HANDELN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77AECB83-2345-40D2-5F16-02F5408EB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726" y="294717"/>
            <a:ext cx="11139730" cy="969899"/>
          </a:xfrm>
        </p:spPr>
        <p:txBody>
          <a:bodyPr/>
          <a:lstStyle>
            <a:lvl1pPr>
              <a:defRPr b="1">
                <a:solidFill>
                  <a:srgbClr val="00647D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9C918C6-079E-7FD1-05A6-6750992CC8B2}"/>
              </a:ext>
            </a:extLst>
          </p:cNvPr>
          <p:cNvSpPr txBox="1"/>
          <p:nvPr userDrawn="1"/>
        </p:nvSpPr>
        <p:spPr>
          <a:xfrm>
            <a:off x="5833370" y="6426669"/>
            <a:ext cx="59269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cap="small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www.ost-ausschuss.de</a:t>
            </a:r>
          </a:p>
        </p:txBody>
      </p:sp>
    </p:spTree>
    <p:extLst>
      <p:ext uri="{BB962C8B-B14F-4D97-AF65-F5344CB8AC3E}">
        <p14:creationId xmlns:p14="http://schemas.microsoft.com/office/powerpoint/2010/main" val="729867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2 Inhalte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Ein Bild, das Person, Hemd, schwarz, dunkel enthält.">
            <a:extLst>
              <a:ext uri="{FF2B5EF4-FFF2-40B4-BE49-F238E27FC236}">
                <a16:creationId xmlns:a16="http://schemas.microsoft.com/office/drawing/2014/main" id="{16E2B671-A2E8-69B9-827F-00DBDF4850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144" y="-82357"/>
            <a:ext cx="9802056" cy="7197209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DB58B1-FB7B-4CCA-BD53-E84294AD3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9726" y="1587548"/>
            <a:ext cx="6957874" cy="4351338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62E2424-567A-4CBF-884E-9679D0950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91272" y="1587548"/>
            <a:ext cx="3758184" cy="3156000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A1181FA3-43FD-A316-31E9-030ED9011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726" y="294717"/>
            <a:ext cx="11139730" cy="969899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7" name="Grafik 6" descr="Ein Bild, das Text, Gerät, Anzeige enthält.&#10;&#10;Automatisch generierte Beschreibung">
            <a:extLst>
              <a:ext uri="{FF2B5EF4-FFF2-40B4-BE49-F238E27FC236}">
                <a16:creationId xmlns:a16="http://schemas.microsoft.com/office/drawing/2014/main" id="{E7ABDC86-A04D-1D19-8701-64329F4232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445" y="6231844"/>
            <a:ext cx="1339011" cy="41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02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div. 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7">
            <a:extLst>
              <a:ext uri="{FF2B5EF4-FFF2-40B4-BE49-F238E27FC236}">
                <a16:creationId xmlns:a16="http://schemas.microsoft.com/office/drawing/2014/main" id="{AA72E511-8A5E-B5B8-1810-EDDF4B93B79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04720" y="1477018"/>
            <a:ext cx="3171167" cy="2166526"/>
          </a:xfrm>
        </p:spPr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5F4B49A6-5B88-D3E6-FE1E-D7257126D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0148" y="1482884"/>
            <a:ext cx="4223732" cy="4520664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30" name="Bildplatzhalter 7">
            <a:extLst>
              <a:ext uri="{FF2B5EF4-FFF2-40B4-BE49-F238E27FC236}">
                <a16:creationId xmlns:a16="http://schemas.microsoft.com/office/drawing/2014/main" id="{C57F188B-85BA-8B96-961A-EB7D2C92764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4720" y="3837022"/>
            <a:ext cx="3171167" cy="2166526"/>
          </a:xfrm>
        </p:spPr>
      </p:sp>
      <p:sp>
        <p:nvSpPr>
          <p:cNvPr id="31" name="Bildplatzhalter 7">
            <a:extLst>
              <a:ext uri="{FF2B5EF4-FFF2-40B4-BE49-F238E27FC236}">
                <a16:creationId xmlns:a16="http://schemas.microsoft.com/office/drawing/2014/main" id="{78D15F9E-989E-2BA0-7F49-61BFA128FEB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469145" y="3837022"/>
            <a:ext cx="3171167" cy="2166526"/>
          </a:xfrm>
        </p:spPr>
      </p:sp>
      <p:sp>
        <p:nvSpPr>
          <p:cNvPr id="32" name="Bildplatzhalter 7">
            <a:extLst>
              <a:ext uri="{FF2B5EF4-FFF2-40B4-BE49-F238E27FC236}">
                <a16:creationId xmlns:a16="http://schemas.microsoft.com/office/drawing/2014/main" id="{FFD842BC-359B-41CB-57C0-387E256A0666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469145" y="1483960"/>
            <a:ext cx="3171167" cy="2166526"/>
          </a:xfrm>
        </p:spPr>
      </p:sp>
      <p:sp>
        <p:nvSpPr>
          <p:cNvPr id="34" name="Titel 1">
            <a:extLst>
              <a:ext uri="{FF2B5EF4-FFF2-40B4-BE49-F238E27FC236}">
                <a16:creationId xmlns:a16="http://schemas.microsoft.com/office/drawing/2014/main" id="{0FE28C47-1770-A734-5846-096DB25F9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726" y="294717"/>
            <a:ext cx="11139730" cy="969899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3" name="Grafik 2" descr="Ein Bild, das Text, Gerät, Anzeige enthält.&#10;&#10;Automatisch generierte Beschreibung">
            <a:extLst>
              <a:ext uri="{FF2B5EF4-FFF2-40B4-BE49-F238E27FC236}">
                <a16:creationId xmlns:a16="http://schemas.microsoft.com/office/drawing/2014/main" id="{D9922F44-C90F-0183-10C6-09BB5D3EFA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445" y="6231844"/>
            <a:ext cx="1339011" cy="41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28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Ein Bild, das Text, Gerät, Anzeige enthält.&#10;&#10;Automatisch generierte Beschreibung">
            <a:extLst>
              <a:ext uri="{FF2B5EF4-FFF2-40B4-BE49-F238E27FC236}">
                <a16:creationId xmlns:a16="http://schemas.microsoft.com/office/drawing/2014/main" id="{B1D8CC12-09B9-EBCF-D825-3F93C8F09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445" y="6231844"/>
            <a:ext cx="1339011" cy="410881"/>
          </a:xfrm>
          <a:prstGeom prst="rect">
            <a:avLst/>
          </a:prstGeom>
        </p:spPr>
      </p:pic>
      <p:sp>
        <p:nvSpPr>
          <p:cNvPr id="14" name="Bildplatzhalter 7">
            <a:extLst>
              <a:ext uri="{FF2B5EF4-FFF2-40B4-BE49-F238E27FC236}">
                <a16:creationId xmlns:a16="http://schemas.microsoft.com/office/drawing/2014/main" id="{2FFBF6C6-93A1-FBD5-B69D-2081083E090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-15040"/>
            <a:ext cx="6352185" cy="6873040"/>
          </a:xfrm>
        </p:spPr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260BC691-64F8-CCEE-D21C-FE33458A4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79689" y="736847"/>
            <a:ext cx="4369767" cy="554402"/>
          </a:xfrm>
        </p:spPr>
        <p:txBody>
          <a:bodyPr>
            <a:normAutofit/>
          </a:bodyPr>
          <a:lstStyle>
            <a:lvl1pPr algn="r"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3232029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E2B628-F704-4423-800C-60D061E17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726" y="1581579"/>
            <a:ext cx="10515600" cy="43513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70F5E45-789D-079C-0665-0C3EE0726D40}"/>
              </a:ext>
            </a:extLst>
          </p:cNvPr>
          <p:cNvSpPr/>
          <p:nvPr userDrawn="1"/>
        </p:nvSpPr>
        <p:spPr>
          <a:xfrm>
            <a:off x="0" y="6249880"/>
            <a:ext cx="12192000" cy="608120"/>
          </a:xfrm>
          <a:prstGeom prst="rect">
            <a:avLst/>
          </a:prstGeom>
          <a:gradFill>
            <a:gsLst>
              <a:gs pos="0">
                <a:srgbClr val="003E4C"/>
              </a:gs>
              <a:gs pos="100000">
                <a:srgbClr val="006080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 descr="Ein Bild, das Person, Hemd, schwarz, dunkel enthält.&#10;&#10;Automatisch generierte Beschreibung">
            <a:extLst>
              <a:ext uri="{FF2B5EF4-FFF2-40B4-BE49-F238E27FC236}">
                <a16:creationId xmlns:a16="http://schemas.microsoft.com/office/drawing/2014/main" id="{FCD76F84-2230-485A-1EBA-A99E99CD3E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144" y="-82357"/>
            <a:ext cx="9802056" cy="7197209"/>
          </a:xfrm>
          <a:prstGeom prst="rect">
            <a:avLst/>
          </a:prstGeom>
        </p:spPr>
      </p:pic>
      <p:sp>
        <p:nvSpPr>
          <p:cNvPr id="12" name="Foliennummernplatzhalter 6">
            <a:extLst>
              <a:ext uri="{FF2B5EF4-FFF2-40B4-BE49-F238E27FC236}">
                <a16:creationId xmlns:a16="http://schemas.microsoft.com/office/drawing/2014/main" id="{35419F8F-F2BA-D017-F11D-682353AC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44529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400AB94B-C05E-4470-9646-3B97BFD5E6E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A72C065-A486-C1FB-9EEE-F2617A1D420A}"/>
              </a:ext>
            </a:extLst>
          </p:cNvPr>
          <p:cNvSpPr txBox="1"/>
          <p:nvPr userDrawn="1"/>
        </p:nvSpPr>
        <p:spPr>
          <a:xfrm>
            <a:off x="431656" y="6438524"/>
            <a:ext cx="59269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bg2"/>
                </a:solidFill>
                <a:ea typeface="Roboto" panose="02000000000000000000" pitchFamily="2" charset="0"/>
                <a:cs typeface="Roboto" panose="02000000000000000000" pitchFamily="2" charset="0"/>
              </a:rPr>
              <a:t>INFORMIEREN </a:t>
            </a:r>
            <a:r>
              <a:rPr lang="de-DE" sz="900" dirty="0">
                <a:solidFill>
                  <a:schemeClr val="bg2"/>
                </a:solidFill>
                <a:latin typeface="Montserrat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900" b="1" dirty="0">
                <a:solidFill>
                  <a:schemeClr val="bg2"/>
                </a:solidFill>
                <a:latin typeface="Montserrat" panose="00000500000000000000" pitchFamily="50" charset="0"/>
                <a:ea typeface="Roboto" panose="02000000000000000000" pitchFamily="2" charset="0"/>
              </a:rPr>
              <a:t>·</a:t>
            </a:r>
            <a:r>
              <a:rPr lang="de-DE" sz="900" dirty="0">
                <a:solidFill>
                  <a:schemeClr val="bg2"/>
                </a:solidFill>
                <a:latin typeface="Montserrat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900" dirty="0">
                <a:solidFill>
                  <a:schemeClr val="bg2"/>
                </a:solidFill>
                <a:ea typeface="Roboto" panose="02000000000000000000" pitchFamily="2" charset="0"/>
                <a:cs typeface="Roboto" panose="02000000000000000000" pitchFamily="2" charset="0"/>
              </a:rPr>
              <a:t> VERNETZEN </a:t>
            </a:r>
            <a:r>
              <a:rPr lang="de-DE" sz="900" dirty="0">
                <a:solidFill>
                  <a:schemeClr val="bg2"/>
                </a:solidFill>
                <a:latin typeface="Montserrat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900" b="1" dirty="0">
                <a:solidFill>
                  <a:schemeClr val="bg2"/>
                </a:solidFill>
                <a:latin typeface="Montserrat" panose="00000500000000000000" pitchFamily="50" charset="0"/>
                <a:ea typeface="Roboto" panose="02000000000000000000" pitchFamily="2" charset="0"/>
              </a:rPr>
              <a:t>·</a:t>
            </a:r>
            <a:r>
              <a:rPr lang="de-DE" sz="900" dirty="0">
                <a:solidFill>
                  <a:schemeClr val="bg2"/>
                </a:solidFill>
                <a:latin typeface="Montserrat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900" b="1" dirty="0">
                <a:solidFill>
                  <a:schemeClr val="bg2"/>
                </a:solidFill>
                <a:latin typeface="Montserrat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900" dirty="0">
                <a:solidFill>
                  <a:schemeClr val="bg2"/>
                </a:solidFill>
                <a:ea typeface="Roboto" panose="02000000000000000000" pitchFamily="2" charset="0"/>
                <a:cs typeface="Roboto" panose="02000000000000000000" pitchFamily="2" charset="0"/>
              </a:rPr>
              <a:t>HANDELN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5518C141-8AEE-7A05-B7C9-21512396C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726" y="294717"/>
            <a:ext cx="11139730" cy="969899"/>
          </a:xfrm>
        </p:spPr>
        <p:txBody>
          <a:bodyPr/>
          <a:lstStyle>
            <a:lvl1pPr>
              <a:defRPr b="1">
                <a:solidFill>
                  <a:srgbClr val="00647D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DBD1E63-63FC-B4FE-C34D-24780AE92C18}"/>
              </a:ext>
            </a:extLst>
          </p:cNvPr>
          <p:cNvSpPr txBox="1"/>
          <p:nvPr userDrawn="1"/>
        </p:nvSpPr>
        <p:spPr>
          <a:xfrm>
            <a:off x="5833370" y="6426669"/>
            <a:ext cx="59269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cap="small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www.ost-ausschuss.de</a:t>
            </a:r>
          </a:p>
        </p:txBody>
      </p:sp>
    </p:spTree>
    <p:extLst>
      <p:ext uri="{BB962C8B-B14F-4D97-AF65-F5344CB8AC3E}">
        <p14:creationId xmlns:p14="http://schemas.microsoft.com/office/powerpoint/2010/main" val="247315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2 Inhalte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90AE2F06-C5AF-15CF-5C62-DFFCE2225953}"/>
              </a:ext>
            </a:extLst>
          </p:cNvPr>
          <p:cNvSpPr/>
          <p:nvPr userDrawn="1"/>
        </p:nvSpPr>
        <p:spPr>
          <a:xfrm>
            <a:off x="0" y="6249880"/>
            <a:ext cx="12192000" cy="608120"/>
          </a:xfrm>
          <a:prstGeom prst="rect">
            <a:avLst/>
          </a:prstGeom>
          <a:gradFill>
            <a:gsLst>
              <a:gs pos="0">
                <a:srgbClr val="003E4C"/>
              </a:gs>
              <a:gs pos="100000">
                <a:srgbClr val="006080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 descr="Ein Bild, das Person, Hemd, schwarz, dunkel enthält.">
            <a:extLst>
              <a:ext uri="{FF2B5EF4-FFF2-40B4-BE49-F238E27FC236}">
                <a16:creationId xmlns:a16="http://schemas.microsoft.com/office/drawing/2014/main" id="{16E2B671-A2E8-69B9-827F-00DBDF4850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144" y="-82357"/>
            <a:ext cx="9802056" cy="7197209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DB58B1-FB7B-4CCA-BD53-E84294AD3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9726" y="1587548"/>
            <a:ext cx="6957874" cy="4351338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62E2424-567A-4CBF-884E-9679D0950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91272" y="1587548"/>
            <a:ext cx="3758184" cy="3156000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Foliennummernplatzhalter 6">
            <a:extLst>
              <a:ext uri="{FF2B5EF4-FFF2-40B4-BE49-F238E27FC236}">
                <a16:creationId xmlns:a16="http://schemas.microsoft.com/office/drawing/2014/main" id="{5409CC02-3603-C661-6714-3218454EC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44529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400AB94B-C05E-4470-9646-3B97BFD5E6E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183C11E-6EBE-ED54-8896-0B52FB647048}"/>
              </a:ext>
            </a:extLst>
          </p:cNvPr>
          <p:cNvSpPr txBox="1"/>
          <p:nvPr userDrawn="1"/>
        </p:nvSpPr>
        <p:spPr>
          <a:xfrm>
            <a:off x="431656" y="6438524"/>
            <a:ext cx="59269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bg2"/>
                </a:solidFill>
                <a:ea typeface="Roboto" panose="02000000000000000000" pitchFamily="2" charset="0"/>
                <a:cs typeface="Roboto" panose="02000000000000000000" pitchFamily="2" charset="0"/>
              </a:rPr>
              <a:t>INFORMIEREN </a:t>
            </a:r>
            <a:r>
              <a:rPr lang="de-DE" sz="900" dirty="0">
                <a:solidFill>
                  <a:schemeClr val="bg2"/>
                </a:solidFill>
                <a:latin typeface="Montserrat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900" b="1" dirty="0">
                <a:solidFill>
                  <a:schemeClr val="bg2"/>
                </a:solidFill>
                <a:latin typeface="Montserrat" panose="00000500000000000000" pitchFamily="50" charset="0"/>
                <a:ea typeface="Roboto" panose="02000000000000000000" pitchFamily="2" charset="0"/>
              </a:rPr>
              <a:t>·</a:t>
            </a:r>
            <a:r>
              <a:rPr lang="de-DE" sz="900" dirty="0">
                <a:solidFill>
                  <a:schemeClr val="bg2"/>
                </a:solidFill>
                <a:latin typeface="Montserrat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900" dirty="0">
                <a:solidFill>
                  <a:schemeClr val="bg2"/>
                </a:solidFill>
                <a:ea typeface="Roboto" panose="02000000000000000000" pitchFamily="2" charset="0"/>
                <a:cs typeface="Roboto" panose="02000000000000000000" pitchFamily="2" charset="0"/>
              </a:rPr>
              <a:t> VERNETZEN </a:t>
            </a:r>
            <a:r>
              <a:rPr lang="de-DE" sz="900" dirty="0">
                <a:solidFill>
                  <a:schemeClr val="bg2"/>
                </a:solidFill>
                <a:latin typeface="Montserrat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900" b="1" dirty="0">
                <a:solidFill>
                  <a:schemeClr val="bg2"/>
                </a:solidFill>
                <a:latin typeface="Montserrat" panose="00000500000000000000" pitchFamily="50" charset="0"/>
                <a:ea typeface="Roboto" panose="02000000000000000000" pitchFamily="2" charset="0"/>
              </a:rPr>
              <a:t>·</a:t>
            </a:r>
            <a:r>
              <a:rPr lang="de-DE" sz="900" dirty="0">
                <a:solidFill>
                  <a:schemeClr val="bg2"/>
                </a:solidFill>
                <a:latin typeface="Montserrat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900" b="1" dirty="0">
                <a:solidFill>
                  <a:schemeClr val="bg2"/>
                </a:solidFill>
                <a:latin typeface="Montserrat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900" dirty="0">
                <a:solidFill>
                  <a:schemeClr val="bg2"/>
                </a:solidFill>
                <a:ea typeface="Roboto" panose="02000000000000000000" pitchFamily="2" charset="0"/>
                <a:cs typeface="Roboto" panose="02000000000000000000" pitchFamily="2" charset="0"/>
              </a:rPr>
              <a:t>HANDELN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A1181FA3-43FD-A316-31E9-030ED9011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726" y="294717"/>
            <a:ext cx="11139730" cy="969899"/>
          </a:xfrm>
        </p:spPr>
        <p:txBody>
          <a:bodyPr/>
          <a:lstStyle>
            <a:lvl1pPr>
              <a:defRPr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4680E3C-F87C-B6A2-CF69-50A93CA19657}"/>
              </a:ext>
            </a:extLst>
          </p:cNvPr>
          <p:cNvSpPr txBox="1"/>
          <p:nvPr userDrawn="1"/>
        </p:nvSpPr>
        <p:spPr>
          <a:xfrm>
            <a:off x="5833370" y="6426669"/>
            <a:ext cx="59269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cap="small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www.ost-ausschuss.de</a:t>
            </a:r>
          </a:p>
        </p:txBody>
      </p:sp>
    </p:spTree>
    <p:extLst>
      <p:ext uri="{BB962C8B-B14F-4D97-AF65-F5344CB8AC3E}">
        <p14:creationId xmlns:p14="http://schemas.microsoft.com/office/powerpoint/2010/main" val="48729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div. 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 descr="Ein Bild, das Person, Hemd, schwarz, dunkel enthält.&#10;&#10;Automatisch generierte Beschreibung">
            <a:extLst>
              <a:ext uri="{FF2B5EF4-FFF2-40B4-BE49-F238E27FC236}">
                <a16:creationId xmlns:a16="http://schemas.microsoft.com/office/drawing/2014/main" id="{33AF9063-A112-568F-1C90-C01CF74E4F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144" y="-82357"/>
            <a:ext cx="9802056" cy="7197209"/>
          </a:xfrm>
          <a:prstGeom prst="rect">
            <a:avLst/>
          </a:prstGeom>
        </p:spPr>
      </p:pic>
      <p:sp>
        <p:nvSpPr>
          <p:cNvPr id="7" name="Bildplatzhalter 7">
            <a:extLst>
              <a:ext uri="{FF2B5EF4-FFF2-40B4-BE49-F238E27FC236}">
                <a16:creationId xmlns:a16="http://schemas.microsoft.com/office/drawing/2014/main" id="{AA72E511-8A5E-B5B8-1810-EDDF4B93B79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04720" y="1477018"/>
            <a:ext cx="3171167" cy="2166526"/>
          </a:xfrm>
        </p:spPr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3A8E41B-4157-6ADE-2443-D22465DF4360}"/>
              </a:ext>
            </a:extLst>
          </p:cNvPr>
          <p:cNvSpPr/>
          <p:nvPr userDrawn="1"/>
        </p:nvSpPr>
        <p:spPr>
          <a:xfrm>
            <a:off x="0" y="6249880"/>
            <a:ext cx="12192000" cy="608120"/>
          </a:xfrm>
          <a:prstGeom prst="rect">
            <a:avLst/>
          </a:prstGeom>
          <a:gradFill>
            <a:gsLst>
              <a:gs pos="0">
                <a:srgbClr val="003E4C"/>
              </a:gs>
              <a:gs pos="100000">
                <a:srgbClr val="006080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5F4B49A6-5B88-D3E6-FE1E-D7257126D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0148" y="1482884"/>
            <a:ext cx="4223732" cy="4520664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CB6108B2-5985-C951-1683-122B14315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44529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400AB94B-C05E-4470-9646-3B97BFD5E6E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F9824F32-2ADE-332C-6282-D51C78A60190}"/>
              </a:ext>
            </a:extLst>
          </p:cNvPr>
          <p:cNvSpPr txBox="1"/>
          <p:nvPr userDrawn="1"/>
        </p:nvSpPr>
        <p:spPr>
          <a:xfrm>
            <a:off x="431656" y="6438524"/>
            <a:ext cx="59269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bg2"/>
                </a:solidFill>
                <a:ea typeface="Roboto" panose="02000000000000000000" pitchFamily="2" charset="0"/>
                <a:cs typeface="Roboto" panose="02000000000000000000" pitchFamily="2" charset="0"/>
              </a:rPr>
              <a:t>INFORMIEREN </a:t>
            </a:r>
            <a:r>
              <a:rPr lang="de-DE" sz="900" dirty="0">
                <a:solidFill>
                  <a:schemeClr val="bg2"/>
                </a:solidFill>
                <a:latin typeface="Montserrat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900" b="1" dirty="0">
                <a:solidFill>
                  <a:schemeClr val="bg2"/>
                </a:solidFill>
                <a:latin typeface="Montserrat" panose="00000500000000000000" pitchFamily="50" charset="0"/>
                <a:ea typeface="Roboto" panose="02000000000000000000" pitchFamily="2" charset="0"/>
              </a:rPr>
              <a:t>·</a:t>
            </a:r>
            <a:r>
              <a:rPr lang="de-DE" sz="900" dirty="0">
                <a:solidFill>
                  <a:schemeClr val="bg2"/>
                </a:solidFill>
                <a:latin typeface="Montserrat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900" dirty="0">
                <a:solidFill>
                  <a:schemeClr val="bg2"/>
                </a:solidFill>
                <a:ea typeface="Roboto" panose="02000000000000000000" pitchFamily="2" charset="0"/>
                <a:cs typeface="Roboto" panose="02000000000000000000" pitchFamily="2" charset="0"/>
              </a:rPr>
              <a:t> VERNETZEN </a:t>
            </a:r>
            <a:r>
              <a:rPr lang="de-DE" sz="900" dirty="0">
                <a:solidFill>
                  <a:schemeClr val="bg2"/>
                </a:solidFill>
                <a:latin typeface="Montserrat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900" b="1" dirty="0">
                <a:solidFill>
                  <a:schemeClr val="bg2"/>
                </a:solidFill>
                <a:latin typeface="Montserrat" panose="00000500000000000000" pitchFamily="50" charset="0"/>
                <a:ea typeface="Roboto" panose="02000000000000000000" pitchFamily="2" charset="0"/>
              </a:rPr>
              <a:t>·</a:t>
            </a:r>
            <a:r>
              <a:rPr lang="de-DE" sz="900" dirty="0">
                <a:solidFill>
                  <a:schemeClr val="bg2"/>
                </a:solidFill>
                <a:latin typeface="Montserrat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900" b="1" dirty="0">
                <a:solidFill>
                  <a:schemeClr val="bg2"/>
                </a:solidFill>
                <a:latin typeface="Montserrat" panose="00000500000000000000" pitchFamily="50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900" dirty="0">
                <a:solidFill>
                  <a:schemeClr val="bg2"/>
                </a:solidFill>
                <a:ea typeface="Roboto" panose="02000000000000000000" pitchFamily="2" charset="0"/>
                <a:cs typeface="Roboto" panose="02000000000000000000" pitchFamily="2" charset="0"/>
              </a:rPr>
              <a:t>HANDELN</a:t>
            </a:r>
          </a:p>
        </p:txBody>
      </p:sp>
      <p:sp>
        <p:nvSpPr>
          <p:cNvPr id="30" name="Bildplatzhalter 7">
            <a:extLst>
              <a:ext uri="{FF2B5EF4-FFF2-40B4-BE49-F238E27FC236}">
                <a16:creationId xmlns:a16="http://schemas.microsoft.com/office/drawing/2014/main" id="{C57F188B-85BA-8B96-961A-EB7D2C92764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4720" y="3837022"/>
            <a:ext cx="3171167" cy="2166526"/>
          </a:xfrm>
        </p:spPr>
      </p:sp>
      <p:sp>
        <p:nvSpPr>
          <p:cNvPr id="31" name="Bildplatzhalter 7">
            <a:extLst>
              <a:ext uri="{FF2B5EF4-FFF2-40B4-BE49-F238E27FC236}">
                <a16:creationId xmlns:a16="http://schemas.microsoft.com/office/drawing/2014/main" id="{78D15F9E-989E-2BA0-7F49-61BFA128FEB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469145" y="3837022"/>
            <a:ext cx="3171167" cy="2166526"/>
          </a:xfrm>
        </p:spPr>
      </p:sp>
      <p:sp>
        <p:nvSpPr>
          <p:cNvPr id="32" name="Bildplatzhalter 7">
            <a:extLst>
              <a:ext uri="{FF2B5EF4-FFF2-40B4-BE49-F238E27FC236}">
                <a16:creationId xmlns:a16="http://schemas.microsoft.com/office/drawing/2014/main" id="{FFD842BC-359B-41CB-57C0-387E256A0666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469145" y="1483960"/>
            <a:ext cx="3171167" cy="2166526"/>
          </a:xfrm>
        </p:spPr>
      </p:sp>
      <p:sp>
        <p:nvSpPr>
          <p:cNvPr id="34" name="Titel 1">
            <a:extLst>
              <a:ext uri="{FF2B5EF4-FFF2-40B4-BE49-F238E27FC236}">
                <a16:creationId xmlns:a16="http://schemas.microsoft.com/office/drawing/2014/main" id="{0FE28C47-1770-A734-5846-096DB25F9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726" y="294717"/>
            <a:ext cx="11139730" cy="969899"/>
          </a:xfrm>
        </p:spPr>
        <p:txBody>
          <a:bodyPr/>
          <a:lstStyle>
            <a:lvl1pPr>
              <a:defRPr b="1">
                <a:solidFill>
                  <a:srgbClr val="00647D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C024C69-9AC3-C429-7F27-1A3F0EEA7796}"/>
              </a:ext>
            </a:extLst>
          </p:cNvPr>
          <p:cNvSpPr txBox="1"/>
          <p:nvPr userDrawn="1"/>
        </p:nvSpPr>
        <p:spPr>
          <a:xfrm>
            <a:off x="5833370" y="6426669"/>
            <a:ext cx="59269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cap="small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www.ost-ausschuss.de</a:t>
            </a:r>
          </a:p>
        </p:txBody>
      </p:sp>
    </p:spTree>
    <p:extLst>
      <p:ext uri="{BB962C8B-B14F-4D97-AF65-F5344CB8AC3E}">
        <p14:creationId xmlns:p14="http://schemas.microsoft.com/office/powerpoint/2010/main" val="3553559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24" descr="Ein Bild, das Person enthält.&#10;&#10;Automatisch generierte Beschreibung">
            <a:extLst>
              <a:ext uri="{FF2B5EF4-FFF2-40B4-BE49-F238E27FC236}">
                <a16:creationId xmlns:a16="http://schemas.microsoft.com/office/drawing/2014/main" id="{9E60A30B-A18C-4EA9-4C78-20E01FCAD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1" r="22161"/>
          <a:stretch>
            <a:fillRect/>
          </a:stretch>
        </p:blipFill>
        <p:spPr>
          <a:xfrm>
            <a:off x="0" y="0"/>
            <a:ext cx="5876095" cy="6858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C2ED090-9279-6296-05BD-303A8F63ACD8}"/>
              </a:ext>
            </a:extLst>
          </p:cNvPr>
          <p:cNvSpPr txBox="1"/>
          <p:nvPr userDrawn="1"/>
        </p:nvSpPr>
        <p:spPr>
          <a:xfrm>
            <a:off x="7467720" y="1899521"/>
            <a:ext cx="4324494" cy="181588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/>
            <a:r>
              <a:rPr lang="de-DE" sz="16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" panose="02000000000000000000" pitchFamily="2" charset="0"/>
              </a:rPr>
              <a:t>Hauptanschrift</a:t>
            </a:r>
          </a:p>
          <a:p>
            <a:pPr algn="r"/>
            <a:r>
              <a:rPr lang="de-DE" sz="1600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" panose="02000000000000000000" pitchFamily="2" charset="0"/>
              </a:rPr>
              <a:t>Haus der Deutschen Wirtschaft</a:t>
            </a:r>
            <a:br>
              <a:rPr lang="de-DE" sz="1600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" panose="02000000000000000000" pitchFamily="2" charset="0"/>
              </a:rPr>
            </a:br>
            <a:r>
              <a:rPr lang="de-DE" sz="1600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" panose="02000000000000000000" pitchFamily="2" charset="0"/>
              </a:rPr>
              <a:t>Breite Straße 29</a:t>
            </a:r>
            <a:br>
              <a:rPr lang="de-DE" sz="1600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" panose="02000000000000000000" pitchFamily="2" charset="0"/>
              </a:rPr>
            </a:br>
            <a:r>
              <a:rPr lang="de-DE" sz="1600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" panose="02000000000000000000" pitchFamily="2" charset="0"/>
              </a:rPr>
              <a:t>10178 Berlin</a:t>
            </a:r>
            <a:br>
              <a:rPr lang="de-DE" sz="1600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" panose="02000000000000000000" pitchFamily="2" charset="0"/>
              </a:rPr>
            </a:br>
            <a:endParaRPr lang="de-DE" sz="1600" dirty="0">
              <a:solidFill>
                <a:schemeClr val="accent5">
                  <a:lumMod val="75000"/>
                </a:schemeClr>
              </a:solidFill>
              <a:latin typeface="+mj-lt"/>
              <a:ea typeface="Roboto" panose="02000000000000000000" pitchFamily="2" charset="0"/>
            </a:endParaRPr>
          </a:p>
          <a:p>
            <a:pPr algn="r"/>
            <a:r>
              <a:rPr lang="de-DE" sz="1600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" panose="02000000000000000000" pitchFamily="2" charset="0"/>
              </a:rPr>
              <a:t>T. +49 30 206167-116</a:t>
            </a:r>
            <a:br>
              <a:rPr lang="de-DE" sz="1600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" panose="02000000000000000000" pitchFamily="2" charset="0"/>
              </a:rPr>
            </a:br>
            <a:r>
              <a:rPr lang="de-DE" sz="1600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" panose="02000000000000000000" pitchFamily="2" charset="0"/>
              </a:rPr>
              <a:t>www.ost-ausschuss.de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E7C9B7B-9633-5549-28BB-6BCE3AEDE20D}"/>
              </a:ext>
            </a:extLst>
          </p:cNvPr>
          <p:cNvSpPr txBox="1"/>
          <p:nvPr userDrawn="1"/>
        </p:nvSpPr>
        <p:spPr>
          <a:xfrm>
            <a:off x="7467720" y="4022118"/>
            <a:ext cx="4324494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/>
            <a:r>
              <a:rPr lang="de-DE" sz="16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" panose="02000000000000000000" pitchFamily="2" charset="0"/>
              </a:rPr>
              <a:t>Besucheranschrift</a:t>
            </a:r>
            <a:br>
              <a:rPr lang="de-DE" sz="1600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" panose="02000000000000000000" pitchFamily="2" charset="0"/>
              </a:rPr>
            </a:br>
            <a:r>
              <a:rPr lang="de-DE" sz="1600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" panose="02000000000000000000" pitchFamily="2" charset="0"/>
              </a:rPr>
              <a:t>Gertraudenstraße 20</a:t>
            </a:r>
          </a:p>
          <a:p>
            <a:pPr algn="r"/>
            <a:r>
              <a:rPr lang="de-DE" sz="1600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" panose="02000000000000000000" pitchFamily="2" charset="0"/>
              </a:rPr>
              <a:t>10178 Berlin</a:t>
            </a:r>
          </a:p>
        </p:txBody>
      </p:sp>
      <p:pic>
        <p:nvPicPr>
          <p:cNvPr id="11" name="Grafik 10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F2CA082C-9A11-366B-5676-088EB295E5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252" y="6291047"/>
            <a:ext cx="995701" cy="301775"/>
          </a:xfrm>
          <a:prstGeom prst="rect">
            <a:avLst/>
          </a:prstGeom>
          <a:noFill/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64B057A7-9F60-A355-6FDA-A1DB4DFC1B7E}"/>
              </a:ext>
            </a:extLst>
          </p:cNvPr>
          <p:cNvSpPr txBox="1"/>
          <p:nvPr userDrawn="1"/>
        </p:nvSpPr>
        <p:spPr>
          <a:xfrm>
            <a:off x="5884973" y="6315823"/>
            <a:ext cx="3574908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de-DE" sz="1200" spc="300" dirty="0">
                <a:solidFill>
                  <a:schemeClr val="accent4">
                    <a:lumMod val="75000"/>
                  </a:schemeClr>
                </a:solidFill>
                <a:ea typeface="Roboto" panose="02000000000000000000" pitchFamily="2" charset="0"/>
              </a:rPr>
              <a:t>@OstAusschuss</a:t>
            </a:r>
          </a:p>
        </p:txBody>
      </p:sp>
      <p:pic>
        <p:nvPicPr>
          <p:cNvPr id="25" name="Grafik 24" descr="Ein Bild, das Text, Gerät, Anzeige enthält.&#10;&#10;Automatisch generierte Beschreibung">
            <a:extLst>
              <a:ext uri="{FF2B5EF4-FFF2-40B4-BE49-F238E27FC236}">
                <a16:creationId xmlns:a16="http://schemas.microsoft.com/office/drawing/2014/main" id="{42124B21-25B3-9338-135D-8F11BBF550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683" y="5990829"/>
            <a:ext cx="1881080" cy="577217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3A5BCB47-E0B9-6ED7-71A3-04821A12CDA7}"/>
              </a:ext>
            </a:extLst>
          </p:cNvPr>
          <p:cNvSpPr txBox="1"/>
          <p:nvPr userDrawn="1"/>
        </p:nvSpPr>
        <p:spPr>
          <a:xfrm>
            <a:off x="5111187" y="1110246"/>
            <a:ext cx="6681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b="0" dirty="0">
                <a:solidFill>
                  <a:srgbClr val="00647D"/>
                </a:solidFill>
                <a:latin typeface="+mj-lt"/>
                <a:ea typeface="Roboto" panose="02000000000000000000" pitchFamily="2" charset="0"/>
              </a:rPr>
              <a:t>Ost-Ausschuss der Deutschen Wirtschaft e.V.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AF105D1-07B1-AAAE-F252-734EC303D7C8}"/>
              </a:ext>
            </a:extLst>
          </p:cNvPr>
          <p:cNvSpPr txBox="1"/>
          <p:nvPr userDrawn="1"/>
        </p:nvSpPr>
        <p:spPr>
          <a:xfrm>
            <a:off x="6352185" y="545003"/>
            <a:ext cx="5440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000" b="1" dirty="0">
                <a:solidFill>
                  <a:srgbClr val="00647D"/>
                </a:solidFill>
                <a:latin typeface="+mj-lt"/>
                <a:ea typeface="Roboto" panose="02000000000000000000" pitchFamily="2" charset="0"/>
                <a:cs typeface="Candara" charset="0"/>
              </a:rPr>
              <a:t>IHR WEG ZU UNS</a:t>
            </a:r>
            <a:endParaRPr lang="de-DE" sz="4000" b="1" dirty="0">
              <a:solidFill>
                <a:srgbClr val="00647D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696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gramm +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20FA86D-4B2E-424C-A4F9-2D372AD108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392" y="452669"/>
            <a:ext cx="7536000" cy="6720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733" b="1" i="0" kern="2400" spc="-13" baseline="0">
                <a:solidFill>
                  <a:srgbClr val="00647D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6" name="Chart Placeholder 6">
            <a:extLst>
              <a:ext uri="{FF2B5EF4-FFF2-40B4-BE49-F238E27FC236}">
                <a16:creationId xmlns:a16="http://schemas.microsoft.com/office/drawing/2014/main" id="{84217551-BE20-41D5-BC89-4FDC85615032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623392" y="1604798"/>
            <a:ext cx="7536000" cy="4319753"/>
          </a:xfrm>
          <a:prstGeom prst="rect">
            <a:avLst/>
          </a:prstGeom>
        </p:spPr>
        <p:txBody>
          <a:bodyPr vert="horz"/>
          <a:lstStyle>
            <a:lvl1pPr>
              <a:defRPr sz="1867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D7ED25-BC9E-4B6E-8109-9D67E394B4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00256" y="1604797"/>
            <a:ext cx="3456384" cy="431975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600"/>
              </a:lnSpc>
              <a:spcBef>
                <a:spcPts val="0"/>
              </a:spcBef>
              <a:buSzPct val="115000"/>
              <a:buNone/>
              <a:defRPr sz="1867" b="0" i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defRPr>
            </a:lvl1pPr>
            <a:lvl2pPr>
              <a:defRPr sz="1600" b="0" i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defRPr>
            </a:lvl2pPr>
            <a:lvl3pPr>
              <a:defRPr sz="1600" b="0" i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defRPr>
            </a:lvl3pPr>
            <a:lvl4pPr>
              <a:defRPr sz="1600" b="0" i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defRPr>
            </a:lvl4pPr>
            <a:lvl5pPr>
              <a:defRPr sz="1600" b="0" i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 err="1"/>
              <a:t>Roboto</a:t>
            </a:r>
            <a:r>
              <a:rPr lang="de-DE" dirty="0"/>
              <a:t> 14</a:t>
            </a:r>
          </a:p>
        </p:txBody>
      </p:sp>
    </p:spTree>
    <p:extLst>
      <p:ext uri="{BB962C8B-B14F-4D97-AF65-F5344CB8AC3E}">
        <p14:creationId xmlns:p14="http://schemas.microsoft.com/office/powerpoint/2010/main" val="4116331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4ABB714-83F0-4232-9F6F-7CC8232011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477C3C0-59B4-45AC-8F94-179C36CB1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392" y="452669"/>
            <a:ext cx="7536000" cy="6720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733" b="1" i="0" kern="2400" spc="-13" baseline="0">
                <a:solidFill>
                  <a:srgbClr val="00647D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4CF6F3A6-550A-499F-9F39-7B0D6DBF5D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1604797"/>
            <a:ext cx="9313035" cy="431975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600"/>
              </a:lnSpc>
              <a:spcBef>
                <a:spcPts val="0"/>
              </a:spcBef>
              <a:buSzPct val="115000"/>
              <a:buNone/>
              <a:defRPr sz="1867" b="0" i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defRPr>
            </a:lvl1pPr>
            <a:lvl2pPr>
              <a:defRPr sz="1600" b="0" i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defRPr>
            </a:lvl2pPr>
            <a:lvl3pPr>
              <a:defRPr sz="1600" b="0" i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defRPr>
            </a:lvl3pPr>
            <a:lvl4pPr>
              <a:defRPr sz="1600" b="0" i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defRPr>
            </a:lvl4pPr>
            <a:lvl5pPr>
              <a:defRPr sz="1600" b="0" i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 err="1"/>
              <a:t>Roboto</a:t>
            </a:r>
            <a:r>
              <a:rPr lang="de-DE" dirty="0"/>
              <a:t> 14</a:t>
            </a:r>
          </a:p>
        </p:txBody>
      </p:sp>
    </p:spTree>
    <p:extLst>
      <p:ext uri="{BB962C8B-B14F-4D97-AF65-F5344CB8AC3E}">
        <p14:creationId xmlns:p14="http://schemas.microsoft.com/office/powerpoint/2010/main" val="2712180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>
            <a:extLst>
              <a:ext uri="{FF2B5EF4-FFF2-40B4-BE49-F238E27FC236}">
                <a16:creationId xmlns:a16="http://schemas.microsoft.com/office/drawing/2014/main" id="{A0BCD53A-153A-4FBF-82C6-0415D8DC53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3392" y="1604798"/>
            <a:ext cx="7536000" cy="4319817"/>
          </a:xfrm>
          <a:prstGeom prst="rect">
            <a:avLst/>
          </a:prstGeom>
        </p:spPr>
        <p:txBody>
          <a:bodyPr/>
          <a:lstStyle>
            <a:lvl1pPr>
              <a:defRPr sz="1867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0FA86D-4B2E-424C-A4F9-2D372AD108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392" y="452669"/>
            <a:ext cx="7536000" cy="6720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733" b="1" i="0" kern="2400" spc="-13" baseline="0">
                <a:solidFill>
                  <a:srgbClr val="00647D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EFAFB40-1EE9-4393-BE28-0CAB23BB13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00256" y="1604797"/>
            <a:ext cx="3456384" cy="431975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600"/>
              </a:lnSpc>
              <a:spcBef>
                <a:spcPts val="0"/>
              </a:spcBef>
              <a:buSzPct val="115000"/>
              <a:buNone/>
              <a:defRPr sz="1867" b="0" i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defRPr>
            </a:lvl1pPr>
            <a:lvl2pPr>
              <a:defRPr sz="1600" b="0" i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defRPr>
            </a:lvl2pPr>
            <a:lvl3pPr>
              <a:defRPr sz="1600" b="0" i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defRPr>
            </a:lvl3pPr>
            <a:lvl4pPr>
              <a:defRPr sz="1600" b="0" i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defRPr>
            </a:lvl4pPr>
            <a:lvl5pPr>
              <a:defRPr sz="1600" b="0" i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 err="1"/>
              <a:t>Roboto</a:t>
            </a:r>
            <a:r>
              <a:rPr lang="de-DE" dirty="0"/>
              <a:t> 14</a:t>
            </a:r>
          </a:p>
        </p:txBody>
      </p:sp>
    </p:spTree>
    <p:extLst>
      <p:ext uri="{BB962C8B-B14F-4D97-AF65-F5344CB8AC3E}">
        <p14:creationId xmlns:p14="http://schemas.microsoft.com/office/powerpoint/2010/main" val="4188549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A6BECEA-B8A0-47DB-B8ED-559D2F3E6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7CC076-BB72-4EEA-9FD0-A7EA722E3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4531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  <p:sldLayoutId id="2147483651" r:id="rId5"/>
    <p:sldLayoutId id="2147483654" r:id="rId6"/>
    <p:sldLayoutId id="214748366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D276DFD-9584-4699-944C-4B1130B26EB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6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</p:sldLayoutIdLst>
  <p:hf hdr="0" ftr="0" dt="0"/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ＭＳ Ｐゴシック" pitchFamily="34" charset="-128"/>
          <a:cs typeface="ＭＳ Ｐゴシック" pitchFamily="31" charset="-128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ndara" pitchFamily="34" charset="0"/>
          <a:ea typeface="ＭＳ Ｐゴシック" pitchFamily="34" charset="-128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ndara" pitchFamily="34" charset="0"/>
          <a:ea typeface="ＭＳ Ｐゴシック" pitchFamily="34" charset="-128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ndara" pitchFamily="34" charset="0"/>
          <a:ea typeface="ＭＳ Ｐゴシック" pitchFamily="34" charset="-128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ndara" pitchFamily="34" charset="0"/>
          <a:ea typeface="ＭＳ Ｐゴシック" pitchFamily="34" charset="-128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1" charset="-128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A6BECEA-B8A0-47DB-B8ED-559D2F3E6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7CC076-BB72-4EEA-9FD0-A7EA722E3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0646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_2_37D07BF837D017D000499D77C1258DCD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cid:_2_37D07BF837D017D000499D77C1258DCD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cid:_2_37D07BF837D017D000499D77C1258DCD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cid:_2_37D07BF837D017D000499D77C1258DCD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cid:_2_37D07BF837D017D000499D77C1258DCD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_2_37D07BF837D017D000499D77C1258DCD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_2_37D07BF837D017D000499D77C1258DCD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_2_37D07BF837D017D000499D77C1258DCD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_2_37D07BF837D017D000499D77C1258DCD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_2_37D07BF837D017D000499D77C1258DCD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161CB-B10D-1723-2AE1-71B9260DC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9612A49-B757-54BF-7969-A2ADBFAB3E2C}"/>
              </a:ext>
            </a:extLst>
          </p:cNvPr>
          <p:cNvSpPr txBox="1"/>
          <p:nvPr/>
        </p:nvSpPr>
        <p:spPr>
          <a:xfrm>
            <a:off x="358941" y="1942991"/>
            <a:ext cx="11137237" cy="4585871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3600" dirty="0">
              <a:solidFill>
                <a:srgbClr val="59D3C8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4000" b="1" dirty="0">
                <a:solidFill>
                  <a:srgbClr val="52BAAA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Außenwirtschaftskonferenz: </a:t>
            </a:r>
          </a:p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4000" dirty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Finanzierung deutscher Exporte und Investitionen in Osteuropa und Zentralasien – </a:t>
            </a:r>
          </a:p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4000" dirty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Calibri" panose="020F0502020204030204" pitchFamily="34" charset="0"/>
              </a:rPr>
              <a:t>erweiterte wirtschaftliche Möglichkeiten</a:t>
            </a:r>
            <a:endParaRPr lang="de-DE" sz="3600" b="1" dirty="0">
              <a:solidFill>
                <a:schemeClr val="bg1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3600" b="1" dirty="0">
              <a:solidFill>
                <a:schemeClr val="bg1"/>
              </a:solidFill>
              <a:latin typeface="+mj-lt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dirty="0">
              <a:solidFill>
                <a:srgbClr val="59D3C8"/>
              </a:solidFill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400" dirty="0">
              <a:solidFill>
                <a:srgbClr val="59D3C8"/>
              </a:solidFill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000" dirty="0">
                <a:solidFill>
                  <a:srgbClr val="59D3C8"/>
                </a:solidFill>
                <a:ea typeface="Roboto" panose="02000000000000000000" pitchFamily="2" charset="0"/>
                <a:cs typeface="Calibri" panose="020F0502020204030204" pitchFamily="34" charset="0"/>
              </a:rPr>
              <a:t>21. Mai 2026, Frankfurt am Main</a:t>
            </a:r>
            <a:endParaRPr lang="de-DE" sz="4800" dirty="0">
              <a:solidFill>
                <a:srgbClr val="59D3C8"/>
              </a:solidFill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82B9F78-154C-077D-3CDF-9B928F8D2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24" y="363429"/>
            <a:ext cx="2466146" cy="56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96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ADFC209-9B7C-CC9B-8144-42CC73FE4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726" y="167471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de-DE" sz="2400" b="1" dirty="0">
              <a:solidFill>
                <a:srgbClr val="00647D"/>
              </a:solidFill>
              <a:cs typeface="Calibri Light"/>
            </a:endParaRPr>
          </a:p>
          <a:p>
            <a:pPr marL="0" indent="0">
              <a:buNone/>
            </a:pPr>
            <a:endParaRPr lang="de-DE" sz="2400" b="1" dirty="0">
              <a:solidFill>
                <a:srgbClr val="00647D"/>
              </a:solidFill>
              <a:cs typeface="Calibri Light"/>
            </a:endParaRPr>
          </a:p>
          <a:p>
            <a:pPr marL="0" indent="0">
              <a:buNone/>
            </a:pPr>
            <a:r>
              <a:rPr lang="da-DK" sz="4000" b="1" dirty="0">
                <a:solidFill>
                  <a:srgbClr val="00647D"/>
                </a:solidFill>
                <a:cs typeface="Calibri Light"/>
              </a:rPr>
              <a:t>Carsten Brzeski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647D"/>
                </a:solidFill>
                <a:cs typeface="Calibri Light"/>
              </a:rPr>
              <a:t>Global Head of Macro Research, ING Deutschland</a:t>
            </a:r>
            <a:endParaRPr lang="de-DE" sz="2800" dirty="0">
              <a:solidFill>
                <a:srgbClr val="00647D"/>
              </a:solidFill>
              <a:cs typeface="Calibri Ligh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2E91B18-803E-8FBA-30D2-EADD1EB3E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0" dirty="0">
                <a:solidFill>
                  <a:srgbClr val="00647D"/>
                </a:solidFill>
              </a:rPr>
              <a:t>Keynote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D2FC170-DE0A-C718-F817-271CA9EAA45E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7" y="6240254"/>
            <a:ext cx="1670883" cy="385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0678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ADFC209-9B7C-CC9B-8144-42CC73FE4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726" y="1421476"/>
            <a:ext cx="11047274" cy="4696691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de-DE" sz="3300" b="1" dirty="0">
                <a:solidFill>
                  <a:srgbClr val="00647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Sicherheit sichert Wachstum </a:t>
            </a:r>
            <a:r>
              <a:rPr lang="de-DE" sz="2400" dirty="0">
                <a:solidFill>
                  <a:srgbClr val="00647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(Verteidigung, Energie, Ernährung, Lieferketten, Gesundheit)</a:t>
            </a:r>
          </a:p>
          <a:p>
            <a:pPr marL="0" indent="0">
              <a:buNone/>
            </a:pPr>
            <a:endParaRPr lang="de-DE" sz="2600" dirty="0">
              <a:solidFill>
                <a:srgbClr val="00647D"/>
              </a:solidFill>
              <a:cs typeface="Calibri Light"/>
            </a:endParaRPr>
          </a:p>
          <a:p>
            <a:pPr marL="0" indent="0">
              <a:buNone/>
            </a:pPr>
            <a:endParaRPr lang="de-DE" sz="2600" dirty="0">
              <a:solidFill>
                <a:srgbClr val="00647D"/>
              </a:solidFill>
              <a:cs typeface="Calibri Light"/>
            </a:endParaRPr>
          </a:p>
          <a:p>
            <a:pPr marL="0" indent="0">
              <a:buNone/>
            </a:pPr>
            <a:endParaRPr lang="de-DE" sz="2600" dirty="0">
              <a:solidFill>
                <a:srgbClr val="00647D"/>
              </a:solidFill>
              <a:cs typeface="Calibri Light"/>
            </a:endParaRPr>
          </a:p>
          <a:p>
            <a:pPr marL="0" indent="0">
              <a:buNone/>
            </a:pPr>
            <a:endParaRPr lang="de-DE" sz="2600" dirty="0">
              <a:solidFill>
                <a:srgbClr val="00647D"/>
              </a:solidFill>
              <a:cs typeface="Calibri Light"/>
            </a:endParaRPr>
          </a:p>
          <a:p>
            <a:pPr marL="0" indent="0">
              <a:buNone/>
            </a:pPr>
            <a:endParaRPr lang="de-DE" dirty="0">
              <a:solidFill>
                <a:srgbClr val="00647D"/>
              </a:solidFill>
              <a:cs typeface="Calibri Light"/>
            </a:endParaRPr>
          </a:p>
          <a:p>
            <a:pPr marL="0" indent="0">
              <a:buNone/>
            </a:pPr>
            <a:endParaRPr lang="de-DE" dirty="0">
              <a:solidFill>
                <a:srgbClr val="00647D"/>
              </a:solidFill>
              <a:cs typeface="Calibri Light"/>
            </a:endParaRPr>
          </a:p>
          <a:p>
            <a:pPr marL="0" indent="0">
              <a:buNone/>
            </a:pPr>
            <a:endParaRPr lang="de-DE" dirty="0">
              <a:solidFill>
                <a:srgbClr val="00647D"/>
              </a:solidFill>
              <a:cs typeface="Calibri Light"/>
            </a:endParaRPr>
          </a:p>
          <a:p>
            <a:pPr marL="0" indent="0">
              <a:buNone/>
            </a:pPr>
            <a:endParaRPr lang="de-DE" dirty="0">
              <a:solidFill>
                <a:srgbClr val="00647D"/>
              </a:solidFill>
              <a:cs typeface="Calibri Light"/>
            </a:endParaRPr>
          </a:p>
          <a:p>
            <a:pPr marL="0" indent="0">
              <a:buNone/>
            </a:pPr>
            <a:endParaRPr lang="de-DE" dirty="0">
              <a:solidFill>
                <a:srgbClr val="00647D"/>
              </a:solidFill>
              <a:cs typeface="Calibri Light"/>
            </a:endParaRPr>
          </a:p>
          <a:p>
            <a:pPr marL="0" indent="0">
              <a:buNone/>
            </a:pPr>
            <a:r>
              <a:rPr lang="de-DE" sz="1900" dirty="0">
                <a:solidFill>
                  <a:srgbClr val="00647D"/>
                </a:solidFill>
                <a:cs typeface="Calibri Light"/>
              </a:rPr>
              <a:t>Moderation: </a:t>
            </a:r>
            <a:r>
              <a:rPr lang="de-DE" dirty="0">
                <a:solidFill>
                  <a:srgbClr val="00647D"/>
                </a:solidFill>
                <a:cs typeface="Calibri Light"/>
              </a:rPr>
              <a:t>				</a:t>
            </a:r>
            <a:r>
              <a:rPr lang="de-DE" sz="1900" b="1" dirty="0">
                <a:solidFill>
                  <a:srgbClr val="00647D"/>
                </a:solidFill>
                <a:cs typeface="Calibri Light"/>
              </a:rPr>
              <a:t>Jens Böhlmann</a:t>
            </a:r>
          </a:p>
          <a:p>
            <a:pPr marL="0" indent="0" algn="ctr">
              <a:buNone/>
            </a:pPr>
            <a:r>
              <a:rPr lang="de-DE" sz="1600" dirty="0">
                <a:solidFill>
                  <a:srgbClr val="00647D"/>
                </a:solidFill>
                <a:cs typeface="Calibri Light"/>
              </a:rPr>
              <a:t>Direktor Grüne Transformation, Mittelstand, Expertenpool Finanzen</a:t>
            </a:r>
          </a:p>
          <a:p>
            <a:pPr marL="0" indent="0" algn="ctr">
              <a:buNone/>
            </a:pPr>
            <a:r>
              <a:rPr lang="de-DE" sz="1900" dirty="0">
                <a:solidFill>
                  <a:srgbClr val="00647D"/>
                </a:solidFill>
                <a:cs typeface="Calibri Light"/>
              </a:rPr>
              <a:t> </a:t>
            </a:r>
            <a:r>
              <a:rPr lang="de-DE" sz="1900" b="1" dirty="0">
                <a:solidFill>
                  <a:srgbClr val="00647D"/>
                </a:solidFill>
                <a:cs typeface="Calibri Light"/>
              </a:rPr>
              <a:t>Ost-Ausschuss der Deutschen Wirtschaft e.V. (OA)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2E91B18-803E-8FBA-30D2-EADD1EB3E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0" dirty="0">
                <a:solidFill>
                  <a:srgbClr val="00647D"/>
                </a:solidFill>
              </a:rPr>
              <a:t>Podiumsdiskussion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5C2BCED8-BBE9-79B1-0838-55300BA11D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683102"/>
              </p:ext>
            </p:extLst>
          </p:nvPr>
        </p:nvGraphicFramePr>
        <p:xfrm>
          <a:off x="258596" y="2519448"/>
          <a:ext cx="11445724" cy="213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9403">
                  <a:extLst>
                    <a:ext uri="{9D8B030D-6E8A-4147-A177-3AD203B41FA5}">
                      <a16:colId xmlns:a16="http://schemas.microsoft.com/office/drawing/2014/main" val="2657680191"/>
                    </a:ext>
                  </a:extLst>
                </a:gridCol>
                <a:gridCol w="2199403">
                  <a:extLst>
                    <a:ext uri="{9D8B030D-6E8A-4147-A177-3AD203B41FA5}">
                      <a16:colId xmlns:a16="http://schemas.microsoft.com/office/drawing/2014/main" val="415292168"/>
                    </a:ext>
                  </a:extLst>
                </a:gridCol>
                <a:gridCol w="2199403">
                  <a:extLst>
                    <a:ext uri="{9D8B030D-6E8A-4147-A177-3AD203B41FA5}">
                      <a16:colId xmlns:a16="http://schemas.microsoft.com/office/drawing/2014/main" val="1233814225"/>
                    </a:ext>
                  </a:extLst>
                </a:gridCol>
                <a:gridCol w="2400966">
                  <a:extLst>
                    <a:ext uri="{9D8B030D-6E8A-4147-A177-3AD203B41FA5}">
                      <a16:colId xmlns:a16="http://schemas.microsoft.com/office/drawing/2014/main" val="1999493793"/>
                    </a:ext>
                  </a:extLst>
                </a:gridCol>
                <a:gridCol w="2446549">
                  <a:extLst>
                    <a:ext uri="{9D8B030D-6E8A-4147-A177-3AD203B41FA5}">
                      <a16:colId xmlns:a16="http://schemas.microsoft.com/office/drawing/2014/main" val="1831748561"/>
                    </a:ext>
                  </a:extLst>
                </a:gridCol>
              </a:tblGrid>
              <a:tr h="290994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00647D"/>
                          </a:solidFill>
                        </a:rPr>
                        <a:t>Sajad Hafezi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00647D"/>
                          </a:solidFill>
                        </a:rPr>
                        <a:t>Olaf Holzgrefe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00647D"/>
                          </a:solidFill>
                        </a:rPr>
                        <a:t>Dr. Nataliya Zinych</a:t>
                      </a:r>
                    </a:p>
                  </a:txBody>
                  <a:tcPr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00647D"/>
                          </a:solidFill>
                        </a:rPr>
                        <a:t>Elmar Horst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00647D"/>
                          </a:solidFill>
                        </a:rPr>
                        <a:t>Georg Büllesbach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4409747"/>
                  </a:ext>
                </a:extLst>
              </a:tr>
              <a:tr h="625268"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err="1">
                          <a:solidFill>
                            <a:srgbClr val="00647D"/>
                          </a:solidFill>
                        </a:rPr>
                        <a:t>Director</a:t>
                      </a:r>
                      <a:r>
                        <a:rPr lang="de-DE" sz="1400" b="0" dirty="0">
                          <a:solidFill>
                            <a:srgbClr val="00647D"/>
                          </a:solidFill>
                        </a:rPr>
                        <a:t>, Senior Relationship Manager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647D"/>
                          </a:solidFill>
                        </a:rPr>
                        <a:t>Head of International Business Development &amp; Affairs</a:t>
                      </a:r>
                      <a:endParaRPr lang="de-DE" sz="1400" b="0" dirty="0">
                        <a:solidFill>
                          <a:srgbClr val="00647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rgbClr val="00647D"/>
                          </a:solidFill>
                        </a:rPr>
                        <a:t>Corporate Public Affairs Manager</a:t>
                      </a:r>
                    </a:p>
                  </a:txBody>
                  <a:tcPr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rgbClr val="00647D"/>
                          </a:solidFill>
                        </a:rPr>
                        <a:t>Senior Consultant Hospital Solution Region Europe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rgbClr val="00647D"/>
                          </a:solidFill>
                        </a:rPr>
                        <a:t>Managing </a:t>
                      </a:r>
                      <a:r>
                        <a:rPr lang="de-DE" sz="1400" b="0" dirty="0" err="1">
                          <a:solidFill>
                            <a:srgbClr val="00647D"/>
                          </a:solidFill>
                        </a:rPr>
                        <a:t>Director</a:t>
                      </a:r>
                      <a:r>
                        <a:rPr lang="de-DE" sz="1400" b="0" dirty="0">
                          <a:solidFill>
                            <a:srgbClr val="00647D"/>
                          </a:solidFill>
                        </a:rPr>
                        <a:t> &amp; </a:t>
                      </a:r>
                    </a:p>
                    <a:p>
                      <a:pPr algn="ctr"/>
                      <a:r>
                        <a:rPr lang="de-DE" sz="1400" b="0" dirty="0" err="1">
                          <a:solidFill>
                            <a:srgbClr val="00647D"/>
                          </a:solidFill>
                        </a:rPr>
                        <a:t>President</a:t>
                      </a:r>
                      <a:endParaRPr lang="de-DE" sz="1400" b="0" dirty="0">
                        <a:solidFill>
                          <a:srgbClr val="00647D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0032138"/>
                  </a:ext>
                </a:extLst>
              </a:tr>
              <a:tr h="911848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00647D"/>
                          </a:solidFill>
                        </a:rPr>
                        <a:t>ODDO BHF 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00647D"/>
                          </a:solidFill>
                        </a:rPr>
                        <a:t>Bundesverband Materialwirtschaft, Einkauf und Logistik (BME)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647D"/>
                          </a:solidFill>
                        </a:rPr>
                        <a:t>John Deere 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647D"/>
                          </a:solidFill>
                        </a:rPr>
                        <a:t>GmbH &amp; Co. KG</a:t>
                      </a:r>
                      <a:endParaRPr lang="de-DE" sz="1600" b="1" dirty="0">
                        <a:solidFill>
                          <a:srgbClr val="00647D"/>
                        </a:solidFill>
                      </a:endParaRPr>
                    </a:p>
                  </a:txBody>
                  <a:tcPr anchor="ctr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00647D"/>
                          </a:solidFill>
                        </a:rPr>
                        <a:t>Dräger Medical Deutschland GmbH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00647D"/>
                          </a:solidFill>
                        </a:rPr>
                        <a:t>Mitsui &amp; Co. Deutschland GmbH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369687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4FAFA8AF-2E01-69F7-B98E-F65D69911BB4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7" y="6240254"/>
            <a:ext cx="1670883" cy="385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1511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427C6-C1D7-E03A-A667-777DBC839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D871ED3-2053-FB79-E8DA-B1CA324E4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4"/>
            <a:ext cx="12192000" cy="685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27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B504A3E3-FEA0-73E7-1A7B-95D089396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"/>
            <a:ext cx="12192000" cy="683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32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EDFE6-DBDD-3D0B-63D1-0B481A983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D9F804D-8838-52C0-23C0-6D46EB503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" y="0"/>
            <a:ext cx="121796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73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9F0FF-29F3-C733-5FF7-128CE1278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D21D118-BFC1-0504-A0C7-9CEE90B49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726" y="1421476"/>
            <a:ext cx="11047274" cy="4696691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de-DE" sz="3300" b="1" dirty="0">
                <a:solidFill>
                  <a:srgbClr val="00647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Sicherheit sichert Wachstum </a:t>
            </a:r>
            <a:r>
              <a:rPr lang="de-DE" sz="2400" dirty="0">
                <a:solidFill>
                  <a:srgbClr val="00647D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(Verteidigung, Energie, Ernährung, Lieferketten, Gesundheit)</a:t>
            </a:r>
          </a:p>
          <a:p>
            <a:pPr marL="0" indent="0">
              <a:buNone/>
            </a:pPr>
            <a:endParaRPr lang="de-DE" sz="2600" dirty="0">
              <a:solidFill>
                <a:srgbClr val="00647D"/>
              </a:solidFill>
              <a:cs typeface="Calibri Light"/>
            </a:endParaRPr>
          </a:p>
          <a:p>
            <a:pPr marL="0" indent="0">
              <a:buNone/>
            </a:pPr>
            <a:endParaRPr lang="de-DE" sz="2600" dirty="0">
              <a:solidFill>
                <a:srgbClr val="00647D"/>
              </a:solidFill>
              <a:cs typeface="Calibri Light"/>
            </a:endParaRPr>
          </a:p>
          <a:p>
            <a:pPr marL="0" indent="0">
              <a:buNone/>
            </a:pPr>
            <a:endParaRPr lang="de-DE" sz="2600" dirty="0">
              <a:solidFill>
                <a:srgbClr val="00647D"/>
              </a:solidFill>
              <a:cs typeface="Calibri Light"/>
            </a:endParaRPr>
          </a:p>
          <a:p>
            <a:pPr marL="0" indent="0">
              <a:buNone/>
            </a:pPr>
            <a:endParaRPr lang="de-DE" sz="2600" dirty="0">
              <a:solidFill>
                <a:srgbClr val="00647D"/>
              </a:solidFill>
              <a:cs typeface="Calibri Light"/>
            </a:endParaRPr>
          </a:p>
          <a:p>
            <a:pPr marL="0" indent="0">
              <a:buNone/>
            </a:pPr>
            <a:endParaRPr lang="de-DE" dirty="0">
              <a:solidFill>
                <a:srgbClr val="00647D"/>
              </a:solidFill>
              <a:cs typeface="Calibri Light"/>
            </a:endParaRPr>
          </a:p>
          <a:p>
            <a:pPr marL="0" indent="0">
              <a:buNone/>
            </a:pPr>
            <a:endParaRPr lang="de-DE" dirty="0">
              <a:solidFill>
                <a:srgbClr val="00647D"/>
              </a:solidFill>
              <a:cs typeface="Calibri Light"/>
            </a:endParaRPr>
          </a:p>
          <a:p>
            <a:pPr marL="0" indent="0">
              <a:buNone/>
            </a:pPr>
            <a:endParaRPr lang="de-DE" dirty="0">
              <a:solidFill>
                <a:srgbClr val="00647D"/>
              </a:solidFill>
              <a:cs typeface="Calibri Light"/>
            </a:endParaRPr>
          </a:p>
          <a:p>
            <a:pPr marL="0" indent="0">
              <a:buNone/>
            </a:pPr>
            <a:endParaRPr lang="de-DE" dirty="0">
              <a:solidFill>
                <a:srgbClr val="00647D"/>
              </a:solidFill>
              <a:cs typeface="Calibri Light"/>
            </a:endParaRPr>
          </a:p>
          <a:p>
            <a:pPr marL="0" indent="0">
              <a:buNone/>
            </a:pPr>
            <a:endParaRPr lang="de-DE" dirty="0">
              <a:solidFill>
                <a:srgbClr val="00647D"/>
              </a:solidFill>
              <a:cs typeface="Calibri Light"/>
            </a:endParaRPr>
          </a:p>
          <a:p>
            <a:pPr marL="0" indent="0">
              <a:buNone/>
            </a:pPr>
            <a:r>
              <a:rPr lang="de-DE" sz="1900" dirty="0">
                <a:solidFill>
                  <a:srgbClr val="00647D"/>
                </a:solidFill>
                <a:cs typeface="Calibri Light"/>
              </a:rPr>
              <a:t>Moderation: </a:t>
            </a:r>
            <a:r>
              <a:rPr lang="de-DE" dirty="0">
                <a:solidFill>
                  <a:srgbClr val="00647D"/>
                </a:solidFill>
                <a:cs typeface="Calibri Light"/>
              </a:rPr>
              <a:t>				</a:t>
            </a:r>
            <a:r>
              <a:rPr lang="de-DE" sz="1900" b="1" dirty="0">
                <a:solidFill>
                  <a:srgbClr val="00647D"/>
                </a:solidFill>
                <a:cs typeface="Calibri Light"/>
              </a:rPr>
              <a:t>Jens Böhlmann</a:t>
            </a:r>
          </a:p>
          <a:p>
            <a:pPr marL="0" indent="0" algn="ctr">
              <a:buNone/>
            </a:pPr>
            <a:r>
              <a:rPr lang="de-DE" sz="1600" dirty="0">
                <a:solidFill>
                  <a:srgbClr val="00647D"/>
                </a:solidFill>
                <a:cs typeface="Calibri Light"/>
              </a:rPr>
              <a:t>Direktor Grüne Transformation, Mittelstand, Expertenpool Finanzen</a:t>
            </a:r>
          </a:p>
          <a:p>
            <a:pPr marL="0" indent="0" algn="ctr">
              <a:buNone/>
            </a:pPr>
            <a:r>
              <a:rPr lang="de-DE" sz="1900" dirty="0">
                <a:solidFill>
                  <a:srgbClr val="00647D"/>
                </a:solidFill>
                <a:cs typeface="Calibri Light"/>
              </a:rPr>
              <a:t> </a:t>
            </a:r>
            <a:r>
              <a:rPr lang="de-DE" sz="1900" b="1" dirty="0">
                <a:solidFill>
                  <a:srgbClr val="00647D"/>
                </a:solidFill>
                <a:cs typeface="Calibri Light"/>
              </a:rPr>
              <a:t>Ost-Ausschuss der Deutschen Wirtschaft e.V. (OA)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01563D5-6949-AB06-B0FA-614EDE446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0" dirty="0">
                <a:solidFill>
                  <a:srgbClr val="00647D"/>
                </a:solidFill>
              </a:rPr>
              <a:t>Podiumsdiskussion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FADA36C1-4385-2A34-FC0B-5DBE8F28FDEE}"/>
              </a:ext>
            </a:extLst>
          </p:cNvPr>
          <p:cNvGraphicFramePr>
            <a:graphicFrameLocks noGrp="1"/>
          </p:cNvGraphicFramePr>
          <p:nvPr/>
        </p:nvGraphicFramePr>
        <p:xfrm>
          <a:off x="258596" y="2519448"/>
          <a:ext cx="11445724" cy="213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9403">
                  <a:extLst>
                    <a:ext uri="{9D8B030D-6E8A-4147-A177-3AD203B41FA5}">
                      <a16:colId xmlns:a16="http://schemas.microsoft.com/office/drawing/2014/main" val="2657680191"/>
                    </a:ext>
                  </a:extLst>
                </a:gridCol>
                <a:gridCol w="2199403">
                  <a:extLst>
                    <a:ext uri="{9D8B030D-6E8A-4147-A177-3AD203B41FA5}">
                      <a16:colId xmlns:a16="http://schemas.microsoft.com/office/drawing/2014/main" val="415292168"/>
                    </a:ext>
                  </a:extLst>
                </a:gridCol>
                <a:gridCol w="2199403">
                  <a:extLst>
                    <a:ext uri="{9D8B030D-6E8A-4147-A177-3AD203B41FA5}">
                      <a16:colId xmlns:a16="http://schemas.microsoft.com/office/drawing/2014/main" val="1233814225"/>
                    </a:ext>
                  </a:extLst>
                </a:gridCol>
                <a:gridCol w="2400966">
                  <a:extLst>
                    <a:ext uri="{9D8B030D-6E8A-4147-A177-3AD203B41FA5}">
                      <a16:colId xmlns:a16="http://schemas.microsoft.com/office/drawing/2014/main" val="1999493793"/>
                    </a:ext>
                  </a:extLst>
                </a:gridCol>
                <a:gridCol w="2446549">
                  <a:extLst>
                    <a:ext uri="{9D8B030D-6E8A-4147-A177-3AD203B41FA5}">
                      <a16:colId xmlns:a16="http://schemas.microsoft.com/office/drawing/2014/main" val="1831748561"/>
                    </a:ext>
                  </a:extLst>
                </a:gridCol>
              </a:tblGrid>
              <a:tr h="290994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00647D"/>
                          </a:solidFill>
                        </a:rPr>
                        <a:t>Sajad Hafezi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00647D"/>
                          </a:solidFill>
                        </a:rPr>
                        <a:t>Olaf Holzgrefe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00647D"/>
                          </a:solidFill>
                        </a:rPr>
                        <a:t>Dr. Nataliya Zinych</a:t>
                      </a:r>
                    </a:p>
                  </a:txBody>
                  <a:tcPr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00647D"/>
                          </a:solidFill>
                        </a:rPr>
                        <a:t>Elmar Horst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00647D"/>
                          </a:solidFill>
                        </a:rPr>
                        <a:t>Georg Büllesbach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4409747"/>
                  </a:ext>
                </a:extLst>
              </a:tr>
              <a:tr h="625268"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err="1">
                          <a:solidFill>
                            <a:srgbClr val="00647D"/>
                          </a:solidFill>
                        </a:rPr>
                        <a:t>Director</a:t>
                      </a:r>
                      <a:r>
                        <a:rPr lang="de-DE" sz="1400" b="0" dirty="0">
                          <a:solidFill>
                            <a:srgbClr val="00647D"/>
                          </a:solidFill>
                        </a:rPr>
                        <a:t>, Senior Relationship Manager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647D"/>
                          </a:solidFill>
                        </a:rPr>
                        <a:t>Head of International Business Development &amp; Affairs</a:t>
                      </a:r>
                      <a:endParaRPr lang="de-DE" sz="1400" b="0" dirty="0">
                        <a:solidFill>
                          <a:srgbClr val="00647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rgbClr val="00647D"/>
                          </a:solidFill>
                        </a:rPr>
                        <a:t>Corporate Public Affairs Manager</a:t>
                      </a:r>
                    </a:p>
                  </a:txBody>
                  <a:tcPr anchor="ctr"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rgbClr val="00647D"/>
                          </a:solidFill>
                        </a:rPr>
                        <a:t>Senior Consultant Hospital Solution Region Europe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rgbClr val="00647D"/>
                          </a:solidFill>
                        </a:rPr>
                        <a:t>Managing </a:t>
                      </a:r>
                      <a:r>
                        <a:rPr lang="de-DE" sz="1400" b="0" dirty="0" err="1">
                          <a:solidFill>
                            <a:srgbClr val="00647D"/>
                          </a:solidFill>
                        </a:rPr>
                        <a:t>Director</a:t>
                      </a:r>
                      <a:r>
                        <a:rPr lang="de-DE" sz="1400" b="0" dirty="0">
                          <a:solidFill>
                            <a:srgbClr val="00647D"/>
                          </a:solidFill>
                        </a:rPr>
                        <a:t> &amp; </a:t>
                      </a:r>
                    </a:p>
                    <a:p>
                      <a:pPr algn="ctr"/>
                      <a:r>
                        <a:rPr lang="de-DE" sz="1400" b="0" dirty="0" err="1">
                          <a:solidFill>
                            <a:srgbClr val="00647D"/>
                          </a:solidFill>
                        </a:rPr>
                        <a:t>President</a:t>
                      </a:r>
                      <a:endParaRPr lang="de-DE" sz="1400" b="0" dirty="0">
                        <a:solidFill>
                          <a:srgbClr val="00647D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0032138"/>
                  </a:ext>
                </a:extLst>
              </a:tr>
              <a:tr h="911848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00647D"/>
                          </a:solidFill>
                        </a:rPr>
                        <a:t>ODDO BHF 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00647D"/>
                          </a:solidFill>
                        </a:rPr>
                        <a:t>Bundesverband Materialwirtschaft, Einkauf und Logistik (BME)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647D"/>
                          </a:solidFill>
                        </a:rPr>
                        <a:t>John Deere 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647D"/>
                          </a:solidFill>
                        </a:rPr>
                        <a:t>GmbH &amp; Co. KG</a:t>
                      </a:r>
                      <a:endParaRPr lang="de-DE" sz="1600" b="1" dirty="0">
                        <a:solidFill>
                          <a:srgbClr val="00647D"/>
                        </a:solidFill>
                      </a:endParaRPr>
                    </a:p>
                  </a:txBody>
                  <a:tcPr anchor="ctr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00647D"/>
                          </a:solidFill>
                        </a:rPr>
                        <a:t>Dräger Medical Deutschland GmbH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00647D"/>
                          </a:solidFill>
                        </a:rPr>
                        <a:t>Mitsui &amp; Co. Deutschland GmbH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369687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BF16B139-5DD2-72D5-8A56-CB605ED5E59E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7" y="6240254"/>
            <a:ext cx="1670883" cy="385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4435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7BCC9C6-0CE5-348A-5010-A85B1A0D6B73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7" y="6240254"/>
            <a:ext cx="1670883" cy="385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3F95D7F-5050-0300-5EE0-76275B798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844" y="274321"/>
            <a:ext cx="4519063" cy="63592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91CBBF5-1083-A073-53D7-D29B40BC7C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9424" y="2222616"/>
            <a:ext cx="2804160" cy="281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08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5E21D-2C87-332C-B688-A1316C03C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99D191D-C22D-CF53-6A70-4F3B417FC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726" y="2877053"/>
            <a:ext cx="11139730" cy="969899"/>
          </a:xfrm>
        </p:spPr>
        <p:txBody>
          <a:bodyPr>
            <a:normAutofit/>
          </a:bodyPr>
          <a:lstStyle/>
          <a:p>
            <a:r>
              <a:rPr lang="de-DE" b="0" dirty="0">
                <a:solidFill>
                  <a:srgbClr val="00647D"/>
                </a:solidFill>
              </a:rPr>
              <a:t>Empfang und Networking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C7F6CB8-76B8-392B-32A7-015D5AB04165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7" y="6240254"/>
            <a:ext cx="1670883" cy="385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5522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2E91B18-803E-8FBA-30D2-EADD1EB3E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726" y="2877053"/>
            <a:ext cx="11139730" cy="969899"/>
          </a:xfrm>
        </p:spPr>
        <p:txBody>
          <a:bodyPr>
            <a:normAutofit/>
          </a:bodyPr>
          <a:lstStyle/>
          <a:p>
            <a:r>
              <a:rPr lang="de-DE" b="0" dirty="0">
                <a:solidFill>
                  <a:srgbClr val="00647D"/>
                </a:solidFill>
              </a:rPr>
              <a:t>Herzlich Willkommen!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E67EEE9-E361-17FB-BD86-9CA831CCDAD5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7" y="6240254"/>
            <a:ext cx="1670883" cy="385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3941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2E91B18-803E-8FBA-30D2-EADD1EB3E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>
                <a:solidFill>
                  <a:srgbClr val="00647D"/>
                </a:solidFill>
              </a:rPr>
              <a:t>Mit freundlicher Unterstützung</a:t>
            </a:r>
          </a:p>
        </p:txBody>
      </p:sp>
      <p:pic>
        <p:nvPicPr>
          <p:cNvPr id="4" name="Grafik 3" descr="Ein Bild, das Text, Schrift, Grafiken, Logo enthält.&#10;&#10;KI-generierte Inhalte können fehlerhaft sein.">
            <a:extLst>
              <a:ext uri="{FF2B5EF4-FFF2-40B4-BE49-F238E27FC236}">
                <a16:creationId xmlns:a16="http://schemas.microsoft.com/office/drawing/2014/main" id="{A205BD70-DC13-C9A9-C2B2-E38083466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40" y="2908329"/>
            <a:ext cx="2974576" cy="799322"/>
          </a:xfrm>
          <a:prstGeom prst="rect">
            <a:avLst/>
          </a:prstGeom>
        </p:spPr>
      </p:pic>
      <p:pic>
        <p:nvPicPr>
          <p:cNvPr id="6" name="Grafik 5" descr="Ein Bild, das Schrift, Logo, Grafiken, Symbol enthält.&#10;&#10;KI-generierte Inhalte können fehlerhaft sein.">
            <a:extLst>
              <a:ext uri="{FF2B5EF4-FFF2-40B4-BE49-F238E27FC236}">
                <a16:creationId xmlns:a16="http://schemas.microsoft.com/office/drawing/2014/main" id="{4681EBD3-E18E-BA8B-7DFA-F7B8AACDE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67" y="2653553"/>
            <a:ext cx="2287692" cy="136897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2579FE4-08EE-BCD2-12AD-2E4CD947C0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059" y="1658470"/>
            <a:ext cx="3437965" cy="343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95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ADFC209-9B7C-CC9B-8144-42CC73FE4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726" y="164084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de-DE" sz="2400" b="1" dirty="0">
              <a:solidFill>
                <a:srgbClr val="00647D"/>
              </a:solidFill>
              <a:cs typeface="Calibri Light"/>
            </a:endParaRPr>
          </a:p>
          <a:p>
            <a:pPr marL="0" indent="0">
              <a:buNone/>
            </a:pPr>
            <a:endParaRPr lang="de-DE" sz="2400" b="1" dirty="0">
              <a:solidFill>
                <a:srgbClr val="00647D"/>
              </a:solidFill>
              <a:cs typeface="Calibri Light"/>
            </a:endParaRPr>
          </a:p>
          <a:p>
            <a:pPr marL="0" indent="0">
              <a:buNone/>
            </a:pPr>
            <a:r>
              <a:rPr lang="de-DE" sz="4000" b="1" dirty="0">
                <a:solidFill>
                  <a:srgbClr val="00647D"/>
                </a:solidFill>
                <a:cs typeface="Calibri Light"/>
              </a:rPr>
              <a:t>Marck </a:t>
            </a:r>
            <a:r>
              <a:rPr lang="de-DE" sz="4000" b="1" dirty="0" err="1">
                <a:solidFill>
                  <a:srgbClr val="00647D"/>
                </a:solidFill>
                <a:cs typeface="Calibri Light"/>
              </a:rPr>
              <a:t>Wengrzik</a:t>
            </a:r>
            <a:endParaRPr lang="de-DE" sz="4000" b="1" dirty="0">
              <a:solidFill>
                <a:srgbClr val="00647D"/>
              </a:solidFill>
              <a:cs typeface="Calibri Light"/>
            </a:endParaRPr>
          </a:p>
          <a:p>
            <a:pPr marL="0" indent="0">
              <a:buNone/>
            </a:pPr>
            <a:r>
              <a:rPr lang="de-DE" sz="2800" dirty="0">
                <a:solidFill>
                  <a:srgbClr val="00647D"/>
                </a:solidFill>
                <a:cs typeface="Calibri Light"/>
              </a:rPr>
              <a:t>Sprecher der Geschäftsführung, AKA Ausfuhrkredit-Gesellschaft mbH;</a:t>
            </a:r>
          </a:p>
          <a:p>
            <a:pPr marL="0" indent="0">
              <a:buNone/>
            </a:pPr>
            <a:r>
              <a:rPr lang="de-DE" sz="2800" dirty="0">
                <a:solidFill>
                  <a:srgbClr val="00647D"/>
                </a:solidFill>
                <a:cs typeface="Calibri Light"/>
              </a:rPr>
              <a:t>Mitglied des Präsidiums, Ost-Ausschusses der Deutschen Wirtschaft e.V.</a:t>
            </a:r>
          </a:p>
          <a:p>
            <a:pPr marL="0" indent="0">
              <a:buNone/>
            </a:pPr>
            <a:endParaRPr lang="de-DE" sz="2400" dirty="0">
              <a:solidFill>
                <a:srgbClr val="00647D"/>
              </a:solidFill>
              <a:cs typeface="Calibri Ligh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2E91B18-803E-8FBA-30D2-EADD1EB3E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0" dirty="0">
                <a:solidFill>
                  <a:srgbClr val="00647D"/>
                </a:solidFill>
              </a:rPr>
              <a:t>Begrüßung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BD1C034-CA1E-EFE5-B56D-7410ACBFCDFF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7" y="6240254"/>
            <a:ext cx="1670883" cy="385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2229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DC6D0-80D1-DF9F-8318-305CCEB7B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431CC64-FA00-11CE-90CD-C22456EAD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726" y="167471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de-DE" sz="2400" b="1" dirty="0">
              <a:solidFill>
                <a:srgbClr val="00647D"/>
              </a:solidFill>
              <a:cs typeface="Calibri Light"/>
            </a:endParaRPr>
          </a:p>
          <a:p>
            <a:pPr marL="0" indent="0">
              <a:buNone/>
            </a:pPr>
            <a:endParaRPr lang="de-DE" sz="2400" b="1" dirty="0">
              <a:solidFill>
                <a:srgbClr val="00647D"/>
              </a:solidFill>
              <a:cs typeface="Calibri Light"/>
            </a:endParaRPr>
          </a:p>
          <a:p>
            <a:pPr marL="0" indent="0">
              <a:buNone/>
            </a:pPr>
            <a:r>
              <a:rPr lang="de-DE" sz="4000" b="1" dirty="0">
                <a:solidFill>
                  <a:srgbClr val="00647D"/>
                </a:solidFill>
                <a:cs typeface="Calibri Light"/>
              </a:rPr>
              <a:t>Michael Harms</a:t>
            </a:r>
          </a:p>
          <a:p>
            <a:pPr marL="0" indent="0">
              <a:buNone/>
            </a:pPr>
            <a:r>
              <a:rPr lang="de-DE" sz="2800" dirty="0">
                <a:solidFill>
                  <a:srgbClr val="00647D"/>
                </a:solidFill>
                <a:cs typeface="Calibri Light"/>
              </a:rPr>
              <a:t>Geschäftsführer, Ost-Ausschuss der Deutschen Wirtschaft e.V.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2787DF9-6540-F6A1-9AF5-93F83C508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0" dirty="0">
                <a:solidFill>
                  <a:srgbClr val="00647D"/>
                </a:solidFill>
              </a:rPr>
              <a:t>Keynote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F403716-B137-1F27-E500-8428785931B1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7" y="6240254"/>
            <a:ext cx="1670883" cy="385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503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A0B33-FE0E-BBCC-0CE6-B0FEBD6A2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5E500B4-CEF7-6473-CA28-01948F7E8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>
                <a:solidFill>
                  <a:srgbClr val="00647D"/>
                </a:solidFill>
              </a:rPr>
              <a:t>Mit freundlicher Unterstützung</a:t>
            </a:r>
          </a:p>
        </p:txBody>
      </p:sp>
      <p:pic>
        <p:nvPicPr>
          <p:cNvPr id="4" name="Grafik 3" descr="Ein Bild, das Text, Schrift, Grafiken, Logo enthält.&#10;&#10;KI-generierte Inhalte können fehlerhaft sein.">
            <a:extLst>
              <a:ext uri="{FF2B5EF4-FFF2-40B4-BE49-F238E27FC236}">
                <a16:creationId xmlns:a16="http://schemas.microsoft.com/office/drawing/2014/main" id="{85111891-2997-268F-E3B5-40943A719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40" y="2908329"/>
            <a:ext cx="2974576" cy="799322"/>
          </a:xfrm>
          <a:prstGeom prst="rect">
            <a:avLst/>
          </a:prstGeom>
        </p:spPr>
      </p:pic>
      <p:pic>
        <p:nvPicPr>
          <p:cNvPr id="6" name="Grafik 5" descr="Ein Bild, das Schrift, Logo, Grafiken, Symbol enthält.&#10;&#10;KI-generierte Inhalte können fehlerhaft sein.">
            <a:extLst>
              <a:ext uri="{FF2B5EF4-FFF2-40B4-BE49-F238E27FC236}">
                <a16:creationId xmlns:a16="http://schemas.microsoft.com/office/drawing/2014/main" id="{79B16C70-3754-1207-14E2-60E07787F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67" y="2653553"/>
            <a:ext cx="2287692" cy="136897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B8792DE-3C80-EE0C-7EE1-0F16B3C890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059" y="1658470"/>
            <a:ext cx="3437965" cy="343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98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ADFC209-9B7C-CC9B-8144-42CC73FE4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726" y="1598508"/>
            <a:ext cx="10515600" cy="435133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algn="ctr">
              <a:buNone/>
            </a:pPr>
            <a:endParaRPr lang="de-DE" sz="2800" b="1" dirty="0">
              <a:solidFill>
                <a:srgbClr val="00647D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endParaRPr lang="de-DE" sz="2800" b="1" dirty="0">
              <a:solidFill>
                <a:srgbClr val="00647D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de-DE" sz="2400" b="1" dirty="0">
              <a:solidFill>
                <a:srgbClr val="00647D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de-DE" sz="2400" b="1" dirty="0">
              <a:solidFill>
                <a:srgbClr val="00647D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de-DE" sz="2100" dirty="0">
              <a:solidFill>
                <a:srgbClr val="00647D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de-DE" sz="2100" dirty="0">
              <a:solidFill>
                <a:srgbClr val="00647D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de-DE" sz="2100" dirty="0">
              <a:solidFill>
                <a:srgbClr val="00647D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de-DE" sz="2100" dirty="0">
              <a:solidFill>
                <a:srgbClr val="00647D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de-DE" sz="1800" dirty="0">
              <a:solidFill>
                <a:srgbClr val="00647D"/>
              </a:solidFill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de-DE" sz="1800" dirty="0">
              <a:solidFill>
                <a:srgbClr val="00647D"/>
              </a:solidFill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de-DE" sz="1800" dirty="0">
                <a:solidFill>
                  <a:srgbClr val="00647D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Moderation: 				</a:t>
            </a:r>
            <a:r>
              <a:rPr lang="de-DE" sz="1900" b="1" dirty="0">
                <a:solidFill>
                  <a:srgbClr val="00647D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Lorenz </a:t>
            </a:r>
            <a:r>
              <a:rPr lang="de-DE" sz="1900" b="1" dirty="0" err="1">
                <a:solidFill>
                  <a:srgbClr val="00647D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Volbers</a:t>
            </a:r>
            <a:endParaRPr lang="de-DE" sz="1900" b="1" dirty="0">
              <a:solidFill>
                <a:srgbClr val="00647D"/>
              </a:solidFill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de-DE" sz="1600" dirty="0">
                <a:solidFill>
                  <a:srgbClr val="00647D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Managing </a:t>
            </a:r>
            <a:r>
              <a:rPr lang="de-DE" sz="1600" dirty="0" err="1">
                <a:solidFill>
                  <a:srgbClr val="00647D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Director</a:t>
            </a:r>
            <a:r>
              <a:rPr lang="de-DE" sz="1600" dirty="0">
                <a:solidFill>
                  <a:srgbClr val="00647D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Head </a:t>
            </a:r>
            <a:r>
              <a:rPr lang="de-DE" sz="1600" dirty="0" err="1">
                <a:solidFill>
                  <a:srgbClr val="00647D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de-DE" sz="1600" dirty="0">
                <a:solidFill>
                  <a:srgbClr val="00647D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Corporate Development &amp; Digital Transformation </a:t>
            </a:r>
          </a:p>
          <a:p>
            <a:pPr marL="0" indent="0" algn="ctr">
              <a:buNone/>
            </a:pPr>
            <a:r>
              <a:rPr lang="de-DE" sz="1900" b="1" dirty="0">
                <a:solidFill>
                  <a:srgbClr val="00647D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AKA Ausfuhrkredit-Gesellschaft mbH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2E91B18-803E-8FBA-30D2-EADD1EB3E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0" dirty="0">
                <a:solidFill>
                  <a:srgbClr val="00647D"/>
                </a:solidFill>
              </a:rPr>
              <a:t>Podiumsdiskussion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D83578CE-17EE-5532-A383-83449555AC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208535"/>
              </p:ext>
            </p:extLst>
          </p:nvPr>
        </p:nvGraphicFramePr>
        <p:xfrm>
          <a:off x="399010" y="2673215"/>
          <a:ext cx="11089179" cy="15282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3987">
                  <a:extLst>
                    <a:ext uri="{9D8B030D-6E8A-4147-A177-3AD203B41FA5}">
                      <a16:colId xmlns:a16="http://schemas.microsoft.com/office/drawing/2014/main" val="3699870294"/>
                    </a:ext>
                  </a:extLst>
                </a:gridCol>
                <a:gridCol w="2845787">
                  <a:extLst>
                    <a:ext uri="{9D8B030D-6E8A-4147-A177-3AD203B41FA5}">
                      <a16:colId xmlns:a16="http://schemas.microsoft.com/office/drawing/2014/main" val="805148009"/>
                    </a:ext>
                  </a:extLst>
                </a:gridCol>
                <a:gridCol w="2856540">
                  <a:extLst>
                    <a:ext uri="{9D8B030D-6E8A-4147-A177-3AD203B41FA5}">
                      <a16:colId xmlns:a16="http://schemas.microsoft.com/office/drawing/2014/main" val="4021444904"/>
                    </a:ext>
                  </a:extLst>
                </a:gridCol>
                <a:gridCol w="2672865">
                  <a:extLst>
                    <a:ext uri="{9D8B030D-6E8A-4147-A177-3AD203B41FA5}">
                      <a16:colId xmlns:a16="http://schemas.microsoft.com/office/drawing/2014/main" val="2801459675"/>
                    </a:ext>
                  </a:extLst>
                </a:gridCol>
              </a:tblGrid>
              <a:tr h="4154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olidFill>
                            <a:srgbClr val="00647D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Borislav Kostadinov</a:t>
                      </a:r>
                      <a:endParaRPr lang="de-DE" sz="1600" dirty="0">
                        <a:solidFill>
                          <a:srgbClr val="00647D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de-DE" sz="1600" b="1" dirty="0">
                          <a:solidFill>
                            <a:srgbClr val="00647D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Axel Summer</a:t>
                      </a:r>
                      <a:endParaRPr lang="de-DE" sz="1600" dirty="0">
                        <a:solidFill>
                          <a:srgbClr val="00647D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647D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Fabian Bahr</a:t>
                      </a:r>
                      <a:endParaRPr lang="de-DE" sz="1600" dirty="0">
                        <a:solidFill>
                          <a:srgbClr val="00647D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olidFill>
                            <a:srgbClr val="00647D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Markus Glaßer</a:t>
                      </a:r>
                      <a:endParaRPr lang="de-DE" sz="1600" dirty="0">
                        <a:solidFill>
                          <a:srgbClr val="00647D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061469"/>
                  </a:ext>
                </a:extLst>
              </a:tr>
              <a:tr h="4813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00647D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Fund Director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00647D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Green for growth fund</a:t>
                      </a:r>
                      <a:endParaRPr lang="en-US" sz="1800" b="1" dirty="0">
                        <a:solidFill>
                          <a:srgbClr val="00647D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de-DE" sz="1400" b="0" dirty="0">
                          <a:solidFill>
                            <a:srgbClr val="00647D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General Manager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de-DE" sz="1400" b="0" dirty="0">
                          <a:solidFill>
                            <a:srgbClr val="00647D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Frankfurt Branch</a:t>
                      </a:r>
                      <a:endParaRPr lang="de-DE" sz="1800" b="1" dirty="0">
                        <a:solidFill>
                          <a:srgbClr val="00647D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00647D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Head of Public and Government Affairs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00647D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Senior Vice President EMEA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9929454"/>
                  </a:ext>
                </a:extLst>
              </a:tr>
              <a:tr h="5946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647D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Finance in Motion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de-DE" sz="1600" b="1" dirty="0">
                          <a:solidFill>
                            <a:srgbClr val="00647D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Raiffeisenbank International AG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647D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Carl Zeiss AG</a:t>
                      </a:r>
                      <a:endParaRPr lang="de-DE" sz="1600" b="1" dirty="0">
                        <a:solidFill>
                          <a:srgbClr val="00647D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647D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EOS GmbH Electro Optical Systems</a:t>
                      </a:r>
                      <a:endParaRPr lang="de-DE" sz="1600" b="1" dirty="0">
                        <a:solidFill>
                          <a:srgbClr val="00647D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1614469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EC947D57-4EEE-8FBC-4758-F32294ACA1CA}"/>
              </a:ext>
            </a:extLst>
          </p:cNvPr>
          <p:cNvSpPr txBox="1"/>
          <p:nvPr/>
        </p:nvSpPr>
        <p:spPr>
          <a:xfrm>
            <a:off x="554873" y="1335225"/>
            <a:ext cx="1157339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00647D"/>
                </a:solidFill>
              </a:rPr>
              <a:t>Nachhaltigkeit als wirtschaftliches Erfolgs- und dauerhaftes Exportmodell</a:t>
            </a:r>
          </a:p>
          <a:p>
            <a:r>
              <a:rPr lang="de-DE" sz="2800" b="1" dirty="0">
                <a:solidFill>
                  <a:srgbClr val="00647D"/>
                </a:solidFill>
              </a:rPr>
              <a:t>in Europa</a:t>
            </a:r>
            <a:endParaRPr lang="de-DE" sz="2800" b="1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5EBDDDB-B7A5-A2CB-3185-5A92CF986B06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7" y="6240254"/>
            <a:ext cx="1670883" cy="385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1345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1D760-7F67-057E-8085-5769C3A0F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A055A4B-A835-BA96-71D5-39D4C676E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726" y="2877053"/>
            <a:ext cx="11139730" cy="969899"/>
          </a:xfrm>
        </p:spPr>
        <p:txBody>
          <a:bodyPr>
            <a:normAutofit/>
          </a:bodyPr>
          <a:lstStyle/>
          <a:p>
            <a:r>
              <a:rPr lang="de-DE" b="0" dirty="0">
                <a:solidFill>
                  <a:srgbClr val="00647D"/>
                </a:solidFill>
              </a:rPr>
              <a:t>Kaffeepause und Networking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8D73958-BD45-9A45-75C7-0E4272AC31AF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7" y="6240254"/>
            <a:ext cx="1670883" cy="385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0418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36E1E17-194F-341F-17C5-081947E5D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348FDE1-A89C-2318-4826-FE0D50C55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>
                <a:solidFill>
                  <a:srgbClr val="00647D"/>
                </a:solidFill>
              </a:rPr>
              <a:t>Mit freundlicher Unterstützung</a:t>
            </a:r>
          </a:p>
        </p:txBody>
      </p:sp>
      <p:pic>
        <p:nvPicPr>
          <p:cNvPr id="4" name="Grafik 3" descr="Ein Bild, das Text, Schrift, Grafiken, Logo enthält.&#10;&#10;KI-generierte Inhalte können fehlerhaft sein.">
            <a:extLst>
              <a:ext uri="{FF2B5EF4-FFF2-40B4-BE49-F238E27FC236}">
                <a16:creationId xmlns:a16="http://schemas.microsoft.com/office/drawing/2014/main" id="{60267751-3616-6B44-5F11-4ADFC67EB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94" y="3033833"/>
            <a:ext cx="2974576" cy="799322"/>
          </a:xfrm>
          <a:prstGeom prst="rect">
            <a:avLst/>
          </a:prstGeom>
        </p:spPr>
      </p:pic>
      <p:pic>
        <p:nvPicPr>
          <p:cNvPr id="6" name="Grafik 5" descr="Ein Bild, das Schrift, Logo, Grafiken, Symbol enthält.&#10;&#10;KI-generierte Inhalte können fehlerhaft sein.">
            <a:extLst>
              <a:ext uri="{FF2B5EF4-FFF2-40B4-BE49-F238E27FC236}">
                <a16:creationId xmlns:a16="http://schemas.microsoft.com/office/drawing/2014/main" id="{19C1F5EA-50AC-65B0-9DFA-2C81373375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152" y="2833084"/>
            <a:ext cx="2367918" cy="1416981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BE0E0B3F-BB01-7673-390E-9E408B1688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531" y="1745674"/>
            <a:ext cx="3624349" cy="362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06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A_Template">
      <a:dk1>
        <a:srgbClr val="4B5050"/>
      </a:dk1>
      <a:lt1>
        <a:srgbClr val="FFFFFF"/>
      </a:lt1>
      <a:dk2>
        <a:srgbClr val="91969B"/>
      </a:dk2>
      <a:lt2>
        <a:srgbClr val="FFFFFF"/>
      </a:lt2>
      <a:accent1>
        <a:srgbClr val="4B5050"/>
      </a:accent1>
      <a:accent2>
        <a:srgbClr val="00647D"/>
      </a:accent2>
      <a:accent3>
        <a:srgbClr val="4B5050"/>
      </a:accent3>
      <a:accent4>
        <a:srgbClr val="91969B"/>
      </a:accent4>
      <a:accent5>
        <a:srgbClr val="4B5050"/>
      </a:accent5>
      <a:accent6>
        <a:srgbClr val="91969B"/>
      </a:accent6>
      <a:hlink>
        <a:srgbClr val="00647D"/>
      </a:hlink>
      <a:folHlink>
        <a:srgbClr val="429083"/>
      </a:folHlink>
    </a:clrScheme>
    <a:fontScheme name="Benutzerdefiniert 1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c Folie">
  <a:themeElements>
    <a:clrScheme name="Ost-Ausschuss 1">
      <a:dk1>
        <a:srgbClr val="143968"/>
      </a:dk1>
      <a:lt1>
        <a:sysClr val="window" lastClr="FFFFFF"/>
      </a:lt1>
      <a:dk2>
        <a:srgbClr val="141313"/>
      </a:dk2>
      <a:lt2>
        <a:srgbClr val="B8B8B8"/>
      </a:lt2>
      <a:accent1>
        <a:srgbClr val="D02320"/>
      </a:accent1>
      <a:accent2>
        <a:srgbClr val="F1AB1F"/>
      </a:accent2>
      <a:accent3>
        <a:srgbClr val="3F537D"/>
      </a:accent3>
      <a:accent4>
        <a:srgbClr val="9289B4"/>
      </a:accent4>
      <a:accent5>
        <a:srgbClr val="744F3D"/>
      </a:accent5>
      <a:accent6>
        <a:srgbClr val="B43D27"/>
      </a:accent6>
      <a:hlink>
        <a:srgbClr val="393531"/>
      </a:hlink>
      <a:folHlink>
        <a:srgbClr val="393531"/>
      </a:folHlink>
    </a:clrScheme>
    <a:fontScheme name="Benutzerdefiniert 2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">
  <a:themeElements>
    <a:clrScheme name="OA_Template">
      <a:dk1>
        <a:srgbClr val="4B5050"/>
      </a:dk1>
      <a:lt1>
        <a:srgbClr val="FFFFFF"/>
      </a:lt1>
      <a:dk2>
        <a:srgbClr val="91969B"/>
      </a:dk2>
      <a:lt2>
        <a:srgbClr val="FFFFFF"/>
      </a:lt2>
      <a:accent1>
        <a:srgbClr val="4B5050"/>
      </a:accent1>
      <a:accent2>
        <a:srgbClr val="00647D"/>
      </a:accent2>
      <a:accent3>
        <a:srgbClr val="4B5050"/>
      </a:accent3>
      <a:accent4>
        <a:srgbClr val="91969B"/>
      </a:accent4>
      <a:accent5>
        <a:srgbClr val="4B5050"/>
      </a:accent5>
      <a:accent6>
        <a:srgbClr val="91969B"/>
      </a:accent6>
      <a:hlink>
        <a:srgbClr val="00647D"/>
      </a:hlink>
      <a:folHlink>
        <a:srgbClr val="429083"/>
      </a:folHlink>
    </a:clrScheme>
    <a:fontScheme name="Benutzerdefiniert 1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f35b0d9-e684-4aa5-aa6d-545ca5fef8ff" xsi:nil="true"/>
    <lcf76f155ced4ddcb4097134ff3c332f xmlns="a288d74b-e52a-4637-a634-f9ab88a8eaf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7DAFF7BC440254AAECCD2B00FD80BC6" ma:contentTypeVersion="15" ma:contentTypeDescription="Ein neues Dokument erstellen." ma:contentTypeScope="" ma:versionID="0e7a3e125d5bc84265d84b96258b6c1a">
  <xsd:schema xmlns:xsd="http://www.w3.org/2001/XMLSchema" xmlns:xs="http://www.w3.org/2001/XMLSchema" xmlns:p="http://schemas.microsoft.com/office/2006/metadata/properties" xmlns:ns2="a288d74b-e52a-4637-a634-f9ab88a8eaf1" xmlns:ns3="2f35b0d9-e684-4aa5-aa6d-545ca5fef8ff" targetNamespace="http://schemas.microsoft.com/office/2006/metadata/properties" ma:root="true" ma:fieldsID="95a7411c5a11096c18fb5148641af1e8" ns2:_="" ns3:_="">
    <xsd:import namespace="a288d74b-e52a-4637-a634-f9ab88a8eaf1"/>
    <xsd:import namespace="2f35b0d9-e684-4aa5-aa6d-545ca5fef8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88d74b-e52a-4637-a634-f9ab88a8ea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e26fb4d1-2839-4db7-8b72-8650aaae35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35b0d9-e684-4aa5-aa6d-545ca5fef8f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b8084c5-3041-491f-ae4f-20ebc289d3d8}" ma:internalName="TaxCatchAll" ma:showField="CatchAllData" ma:web="2f35b0d9-e684-4aa5-aa6d-545ca5fef8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27072D-0FAB-46AE-AF84-41506087AC0F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2f35b0d9-e684-4aa5-aa6d-545ca5fef8ff"/>
    <ds:schemaRef ds:uri="a288d74b-e52a-4637-a634-f9ab88a8eaf1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6A98DA9-22CF-4DD4-B9B2-32F413B4F3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AADA83-8FB1-4AD5-AAAB-D54A796662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88d74b-e52a-4637-a634-f9ab88a8eaf1"/>
    <ds:schemaRef ds:uri="2f35b0d9-e684-4aa5-aa6d-545ca5fef8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</Words>
  <Application>Microsoft Office PowerPoint</Application>
  <PresentationFormat>Breitbild</PresentationFormat>
  <Paragraphs>122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17</vt:i4>
      </vt:variant>
    </vt:vector>
  </HeadingPairs>
  <TitlesOfParts>
    <vt:vector size="27" baseType="lpstr">
      <vt:lpstr>Arial</vt:lpstr>
      <vt:lpstr>Roboto</vt:lpstr>
      <vt:lpstr>Calibri</vt:lpstr>
      <vt:lpstr>Calibri Light</vt:lpstr>
      <vt:lpstr>Wingdings</vt:lpstr>
      <vt:lpstr>Candara</vt:lpstr>
      <vt:lpstr>Montserrat</vt:lpstr>
      <vt:lpstr>Office</vt:lpstr>
      <vt:lpstr>Basic Folie</vt:lpstr>
      <vt:lpstr>1_Office</vt:lpstr>
      <vt:lpstr>PowerPoint-Präsentation</vt:lpstr>
      <vt:lpstr>Herzlich Willkommen!</vt:lpstr>
      <vt:lpstr>Mit freundlicher Unterstützung</vt:lpstr>
      <vt:lpstr>Begrüßung</vt:lpstr>
      <vt:lpstr>Keynote</vt:lpstr>
      <vt:lpstr>Mit freundlicher Unterstützung</vt:lpstr>
      <vt:lpstr>Podiumsdiskussion</vt:lpstr>
      <vt:lpstr>Kaffeepause und Networking</vt:lpstr>
      <vt:lpstr>Mit freundlicher Unterstützung</vt:lpstr>
      <vt:lpstr>Keynote</vt:lpstr>
      <vt:lpstr>Podiumsdiskussion</vt:lpstr>
      <vt:lpstr>PowerPoint-Präsentation</vt:lpstr>
      <vt:lpstr>PowerPoint-Präsentation</vt:lpstr>
      <vt:lpstr>PowerPoint-Präsentation</vt:lpstr>
      <vt:lpstr>Podiumsdiskussion</vt:lpstr>
      <vt:lpstr>PowerPoint-Präsentation</vt:lpstr>
      <vt:lpstr>Empfang und Networking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Nemtschinowa, Natalija</dc:creator>
  <cp:lastModifiedBy>Radaikina, Ekaterina</cp:lastModifiedBy>
  <cp:revision>34</cp:revision>
  <dcterms:created xsi:type="dcterms:W3CDTF">2022-02-22T18:43:52Z</dcterms:created>
  <dcterms:modified xsi:type="dcterms:W3CDTF">2026-05-21T10:47:27Z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0x01010067DAFF7BC440254AAECCD2B00FD80BC6</vt:lpwstr>
  </property>
  <property fmtid="{D5CDD505-2E9C-101B-9397-08002B2CF9AE}" pid="3" name="MediaServiceImageTags">
    <vt:lpwstr/>
  </property>
</Properties>
</file>