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6" r:id="rId5"/>
  </p:sldMasterIdLst>
  <p:notesMasterIdLst>
    <p:notesMasterId r:id="rId16"/>
  </p:notesMasterIdLst>
  <p:sldIdLst>
    <p:sldId id="455" r:id="rId6"/>
    <p:sldId id="446" r:id="rId7"/>
    <p:sldId id="458" r:id="rId8"/>
    <p:sldId id="461" r:id="rId9"/>
    <p:sldId id="460" r:id="rId10"/>
    <p:sldId id="459" r:id="rId11"/>
    <p:sldId id="462" r:id="rId12"/>
    <p:sldId id="463" r:id="rId13"/>
    <p:sldId id="464" r:id="rId14"/>
    <p:sldId id="258" r:id="rId15"/>
  </p:sldIdLst>
  <p:sldSz cx="12192000" cy="6858000"/>
  <p:notesSz cx="6858000" cy="9144000"/>
  <p:embeddedFontLst>
    <p:embeddedFont>
      <p:font typeface="Candara" panose="020E0502030303020204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7D"/>
    <a:srgbClr val="A89718"/>
    <a:srgbClr val="52BAAA"/>
    <a:srgbClr val="004B5E"/>
    <a:srgbClr val="268C92"/>
    <a:srgbClr val="919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3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647D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Branchenverteilung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D5-49F6-9405-685D0FB8329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CD5-49F6-9405-685D0FB8329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D5-49F6-9405-685D0FB83294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CD5-49F6-9405-685D0FB83294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CD5-49F6-9405-685D0FB83294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5CD5-49F6-9405-685D0FB83294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CD5-49F6-9405-685D0FB83294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5CD5-49F6-9405-685D0FB83294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CD5-49F6-9405-685D0FB83294}"/>
              </c:ext>
            </c:extLst>
          </c:dPt>
          <c:dPt>
            <c:idx val="9"/>
            <c:bubble3D val="0"/>
            <c:spPr>
              <a:solidFill>
                <a:srgbClr val="A8971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5CD5-49F6-9405-685D0FB83294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CD5-49F6-9405-685D0FB83294}"/>
                </c:ext>
              </c:extLst>
            </c:dLbl>
            <c:dLbl>
              <c:idx val="5"/>
              <c:layout>
                <c:manualLayout>
                  <c:x val="-4.9042149539296614E-2"/>
                  <c:y val="-6.86033178634901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647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736915898827714E-3"/>
                      <c:h val="3.60161746944788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5CD5-49F6-9405-685D0FB83294}"/>
                </c:ext>
              </c:extLst>
            </c:dLbl>
            <c:dLbl>
              <c:idx val="7"/>
              <c:layout>
                <c:manualLayout>
                  <c:x val="-1.9033840692176521E-2"/>
                  <c:y val="-2.8769185572602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CD5-49F6-9405-685D0FB83294}"/>
                </c:ext>
              </c:extLst>
            </c:dLbl>
            <c:dLbl>
              <c:idx val="8"/>
              <c:layout>
                <c:manualLayout>
                  <c:x val="3.3416400351275661E-3"/>
                  <c:y val="-5.4728843289879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D5-49F6-9405-685D0FB83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647D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Tabelle1!$A$2:$A$11</c:f>
              <c:strCache>
                <c:ptCount val="10"/>
                <c:pt idx="0">
                  <c:v>Dienstleistung</c:v>
                </c:pt>
                <c:pt idx="1">
                  <c:v>Maschinen und Anlagen</c:v>
                </c:pt>
                <c:pt idx="2">
                  <c:v>Groß- und Einzelhandel </c:v>
                </c:pt>
                <c:pt idx="3">
                  <c:v>Energie/Rohstoffe</c:v>
                </c:pt>
                <c:pt idx="4">
                  <c:v>Transport/Logistik</c:v>
                </c:pt>
                <c:pt idx="5">
                  <c:v>Versicherung</c:v>
                </c:pt>
                <c:pt idx="6">
                  <c:v>Agrar/Ernährung</c:v>
                </c:pt>
                <c:pt idx="7">
                  <c:v>Bauwirtschaft</c:v>
                </c:pt>
                <c:pt idx="8">
                  <c:v>IKT</c:v>
                </c:pt>
                <c:pt idx="9">
                  <c:v>Sonstige</c:v>
                </c:pt>
              </c:strCache>
            </c:str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18</c:v>
                </c:pt>
                <c:pt idx="1">
                  <c:v>16</c:v>
                </c:pt>
                <c:pt idx="2">
                  <c:v>11</c:v>
                </c:pt>
                <c:pt idx="3">
                  <c:v>8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D5-49F6-9405-685D0FB83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647D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rgbClr val="00647D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93C-4B98-8DA3-DE186248012A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93C-4B98-8DA3-DE186248012A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93C-4B98-8DA3-DE186248012A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93C-4B98-8DA3-DE18624801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647D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sehr hoch</c:v>
                </c:pt>
                <c:pt idx="1">
                  <c:v>hoch</c:v>
                </c:pt>
                <c:pt idx="2">
                  <c:v>mittel </c:v>
                </c:pt>
                <c:pt idx="3">
                  <c:v>gering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0.54</c:v>
                </c:pt>
                <c:pt idx="1">
                  <c:v>0.33</c:v>
                </c:pt>
                <c:pt idx="2">
                  <c:v>0.09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C-4B98-8DA3-DE18624801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647D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rgbClr val="00647D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/>
            </a:sp3d>
          </c:spPr>
          <c:invertIfNegative val="0"/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softEdge rad="25400"/>
              </a:effectLst>
              <a:scene3d>
                <a:camera prst="orthographicFront"/>
                <a:lightRig rig="threePt" dir="t"/>
              </a:scene3d>
              <a:sp3d>
                <a:bevelT w="127000"/>
              </a:sp3d>
            </c:spPr>
            <c:extLst>
              <c:ext xmlns:c16="http://schemas.microsoft.com/office/drawing/2014/chart" uri="{C3380CC4-5D6E-409C-BE32-E72D297353CC}">
                <c16:uniqueId val="{00000000-052A-4076-93B9-DBE75DBE96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Tabelle1!$A$2:$A$21</c:f>
              <c:strCache>
                <c:ptCount val="20"/>
                <c:pt idx="0">
                  <c:v>Kasachstan</c:v>
                </c:pt>
                <c:pt idx="1">
                  <c:v>Ukraine</c:v>
                </c:pt>
                <c:pt idx="2">
                  <c:v>Polen </c:v>
                </c:pt>
                <c:pt idx="3">
                  <c:v>Lettland</c:v>
                </c:pt>
                <c:pt idx="4">
                  <c:v>Litauen</c:v>
                </c:pt>
                <c:pt idx="5">
                  <c:v>Serbien</c:v>
                </c:pt>
                <c:pt idx="6">
                  <c:v>Rumänien</c:v>
                </c:pt>
                <c:pt idx="7">
                  <c:v>Russische Föderation</c:v>
                </c:pt>
                <c:pt idx="8">
                  <c:v>Kroatien</c:v>
                </c:pt>
                <c:pt idx="9">
                  <c:v>Slowenien</c:v>
                </c:pt>
                <c:pt idx="10">
                  <c:v>Bulgarien</c:v>
                </c:pt>
                <c:pt idx="11">
                  <c:v>Estland</c:v>
                </c:pt>
                <c:pt idx="12">
                  <c:v>Georgien</c:v>
                </c:pt>
                <c:pt idx="13">
                  <c:v>Kirgisistan</c:v>
                </c:pt>
                <c:pt idx="14">
                  <c:v>Turkmenistan</c:v>
                </c:pt>
                <c:pt idx="15">
                  <c:v>Ungarn</c:v>
                </c:pt>
                <c:pt idx="16">
                  <c:v>Aserbaidschan</c:v>
                </c:pt>
                <c:pt idx="17">
                  <c:v>Moldau</c:v>
                </c:pt>
                <c:pt idx="18">
                  <c:v>Tschechien</c:v>
                </c:pt>
                <c:pt idx="19">
                  <c:v>Usbekistan</c:v>
                </c:pt>
              </c:strCache>
            </c:strRef>
          </c:cat>
          <c:val>
            <c:numRef>
              <c:f>Tabelle1!$B$2:$B$21</c:f>
              <c:numCache>
                <c:formatCode>General</c:formatCode>
                <c:ptCount val="20"/>
                <c:pt idx="0">
                  <c:v>26</c:v>
                </c:pt>
                <c:pt idx="1">
                  <c:v>24</c:v>
                </c:pt>
                <c:pt idx="2">
                  <c:v>19</c:v>
                </c:pt>
                <c:pt idx="3">
                  <c:v>17</c:v>
                </c:pt>
                <c:pt idx="4">
                  <c:v>16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  <c:pt idx="8">
                  <c:v>15</c:v>
                </c:pt>
                <c:pt idx="9">
                  <c:v>15</c:v>
                </c:pt>
                <c:pt idx="10">
                  <c:v>14</c:v>
                </c:pt>
                <c:pt idx="11">
                  <c:v>14</c:v>
                </c:pt>
                <c:pt idx="12">
                  <c:v>14</c:v>
                </c:pt>
                <c:pt idx="13">
                  <c:v>14</c:v>
                </c:pt>
                <c:pt idx="14">
                  <c:v>14</c:v>
                </c:pt>
                <c:pt idx="15">
                  <c:v>14</c:v>
                </c:pt>
                <c:pt idx="16">
                  <c:v>13</c:v>
                </c:pt>
                <c:pt idx="17">
                  <c:v>12</c:v>
                </c:pt>
                <c:pt idx="18">
                  <c:v>12</c:v>
                </c:pt>
                <c:pt idx="1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D-4082-9720-512144496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606609152"/>
        <c:axId val="606607232"/>
      </c:barChart>
      <c:catAx>
        <c:axId val="60660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647D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6607232"/>
        <c:crosses val="autoZero"/>
        <c:auto val="1"/>
        <c:lblAlgn val="ctr"/>
        <c:lblOffset val="100"/>
        <c:noMultiLvlLbl val="0"/>
      </c:catAx>
      <c:valAx>
        <c:axId val="606607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647D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660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992753623188401E-2"/>
          <c:y val="8.8888980814636795E-2"/>
          <c:w val="0.84842995169082125"/>
          <c:h val="0.73076740993230127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93C-4B98-8DA3-DE186248012A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93C-4B98-8DA3-DE186248012A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93C-4B98-8DA3-DE186248012A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93C-4B98-8DA3-DE18624801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647D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2"/>
                <c:pt idx="0">
                  <c:v>ja</c:v>
                </c:pt>
                <c:pt idx="1">
                  <c:v>nein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C-4B98-8DA3-DE18624801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647D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rgbClr val="00647D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rgbClr val="00647D"/>
                </a:solidFill>
              </a:rPr>
              <a:t>Anzahl</a:t>
            </a:r>
            <a:r>
              <a:rPr lang="en-US" b="1" dirty="0">
                <a:solidFill>
                  <a:srgbClr val="00647D"/>
                </a:solidFill>
              </a:rPr>
              <a:t> </a:t>
            </a:r>
            <a:r>
              <a:rPr lang="en-US" b="1" dirty="0" err="1">
                <a:solidFill>
                  <a:srgbClr val="00647D"/>
                </a:solidFill>
              </a:rPr>
              <a:t>Nennungen</a:t>
            </a:r>
            <a:endParaRPr lang="en-US" b="1" dirty="0">
              <a:solidFill>
                <a:srgbClr val="00647D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Anzahl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 w="63500"/>
            </a:sp3d>
          </c:spPr>
          <c:invertIfNegative val="0"/>
          <c:cat>
            <c:strRef>
              <c:f>Tabelle1!$A$2:$A$24</c:f>
              <c:strCache>
                <c:ptCount val="23"/>
                <c:pt idx="0">
                  <c:v>China</c:v>
                </c:pt>
                <c:pt idx="1">
                  <c:v>Deutschland</c:v>
                </c:pt>
                <c:pt idx="2">
                  <c:v>USA</c:v>
                </c:pt>
                <c:pt idx="3">
                  <c:v>Österreich</c:v>
                </c:pt>
                <c:pt idx="4">
                  <c:v>Italien</c:v>
                </c:pt>
                <c:pt idx="5">
                  <c:v>UK</c:v>
                </c:pt>
                <c:pt idx="6">
                  <c:v>Türkei</c:v>
                </c:pt>
                <c:pt idx="7">
                  <c:v>Indien</c:v>
                </c:pt>
                <c:pt idx="8">
                  <c:v>Russland</c:v>
                </c:pt>
                <c:pt idx="9">
                  <c:v>Schweiz</c:v>
                </c:pt>
                <c:pt idx="10">
                  <c:v>Dänemark</c:v>
                </c:pt>
                <c:pt idx="11">
                  <c:v>Japan</c:v>
                </c:pt>
                <c:pt idx="12">
                  <c:v>Korea</c:v>
                </c:pt>
                <c:pt idx="13">
                  <c:v>Finnland</c:v>
                </c:pt>
                <c:pt idx="14">
                  <c:v>Belgien</c:v>
                </c:pt>
                <c:pt idx="15">
                  <c:v>Niederlande</c:v>
                </c:pt>
                <c:pt idx="16">
                  <c:v>England</c:v>
                </c:pt>
                <c:pt idx="17">
                  <c:v>Kroatien</c:v>
                </c:pt>
                <c:pt idx="18">
                  <c:v>Slowenien</c:v>
                </c:pt>
                <c:pt idx="19">
                  <c:v>Polen</c:v>
                </c:pt>
                <c:pt idx="20">
                  <c:v>Russische Föderation</c:v>
                </c:pt>
                <c:pt idx="21">
                  <c:v>Serbien</c:v>
                </c:pt>
                <c:pt idx="22">
                  <c:v>Ukraine</c:v>
                </c:pt>
              </c:strCache>
            </c:strRef>
          </c:cat>
          <c:val>
            <c:numRef>
              <c:f>Tabelle1!$B$2:$B$24</c:f>
              <c:numCache>
                <c:formatCode>General</c:formatCode>
                <c:ptCount val="23"/>
                <c:pt idx="0">
                  <c:v>14</c:v>
                </c:pt>
                <c:pt idx="1">
                  <c:v>8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8-4D52-B412-93407F3BC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32"/>
        <c:axId val="1517461392"/>
        <c:axId val="1517462352"/>
      </c:barChart>
      <c:catAx>
        <c:axId val="151746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647D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7462352"/>
        <c:crosses val="autoZero"/>
        <c:auto val="1"/>
        <c:lblAlgn val="ctr"/>
        <c:lblOffset val="100"/>
        <c:noMultiLvlLbl val="0"/>
      </c:catAx>
      <c:valAx>
        <c:axId val="1517462352"/>
        <c:scaling>
          <c:orientation val="minMax"/>
          <c:max val="14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1746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rgbClr val="00647D"/>
                </a:solidFill>
              </a:rPr>
              <a:t>Anzahl</a:t>
            </a:r>
            <a:r>
              <a:rPr lang="en-US" b="1" dirty="0">
                <a:solidFill>
                  <a:srgbClr val="00647D"/>
                </a:solidFill>
              </a:rPr>
              <a:t> </a:t>
            </a:r>
            <a:r>
              <a:rPr lang="en-US" b="1" dirty="0" err="1">
                <a:solidFill>
                  <a:srgbClr val="00647D"/>
                </a:solidFill>
              </a:rPr>
              <a:t>Nennungen</a:t>
            </a:r>
            <a:endParaRPr lang="en-US" b="1" dirty="0">
              <a:solidFill>
                <a:srgbClr val="00647D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Anzahl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/>
            </a:sp3d>
          </c:spPr>
          <c:invertIfNegative val="0"/>
          <c:cat>
            <c:strRef>
              <c:f>Tabelle1!$A$2:$A$30</c:f>
              <c:strCache>
                <c:ptCount val="29"/>
                <c:pt idx="0">
                  <c:v>Ukraine</c:v>
                </c:pt>
                <c:pt idx="1">
                  <c:v>Kasachstan</c:v>
                </c:pt>
                <c:pt idx="2">
                  <c:v>Usbekistan</c:v>
                </c:pt>
                <c:pt idx="3">
                  <c:v>Kirgisistan</c:v>
                </c:pt>
                <c:pt idx="4">
                  <c:v>Turkmenistan</c:v>
                </c:pt>
                <c:pt idx="5">
                  <c:v>Tadschikistan</c:v>
                </c:pt>
                <c:pt idx="6">
                  <c:v>Moldau</c:v>
                </c:pt>
                <c:pt idx="7">
                  <c:v>Russische Föderation</c:v>
                </c:pt>
                <c:pt idx="8">
                  <c:v>Aserbaidschan</c:v>
                </c:pt>
                <c:pt idx="9">
                  <c:v>Belarus</c:v>
                </c:pt>
                <c:pt idx="10">
                  <c:v>Kroatien</c:v>
                </c:pt>
                <c:pt idx="11">
                  <c:v>Polen</c:v>
                </c:pt>
                <c:pt idx="12">
                  <c:v>Armenien</c:v>
                </c:pt>
                <c:pt idx="13">
                  <c:v>Bosnien und Herzegowina</c:v>
                </c:pt>
                <c:pt idx="14">
                  <c:v>Georgien</c:v>
                </c:pt>
                <c:pt idx="15">
                  <c:v>Kosovo</c:v>
                </c:pt>
                <c:pt idx="16">
                  <c:v>Serbien</c:v>
                </c:pt>
                <c:pt idx="17">
                  <c:v>Albanien</c:v>
                </c:pt>
                <c:pt idx="18">
                  <c:v>Montenegro</c:v>
                </c:pt>
                <c:pt idx="19">
                  <c:v>Ungarn</c:v>
                </c:pt>
                <c:pt idx="20">
                  <c:v>Bulgarien</c:v>
                </c:pt>
                <c:pt idx="21">
                  <c:v>Lettland</c:v>
                </c:pt>
                <c:pt idx="22">
                  <c:v>Litauen</c:v>
                </c:pt>
                <c:pt idx="23">
                  <c:v>Nordmazedonien</c:v>
                </c:pt>
                <c:pt idx="24">
                  <c:v>Rumänien</c:v>
                </c:pt>
                <c:pt idx="25">
                  <c:v>Slowakei</c:v>
                </c:pt>
                <c:pt idx="26">
                  <c:v>Slowenien</c:v>
                </c:pt>
                <c:pt idx="27">
                  <c:v>Estland</c:v>
                </c:pt>
                <c:pt idx="28">
                  <c:v>Tschechien</c:v>
                </c:pt>
              </c:strCache>
            </c:strRef>
          </c:cat>
          <c:val>
            <c:numRef>
              <c:f>Tabelle1!$B$2:$B$30</c:f>
              <c:numCache>
                <c:formatCode>General</c:formatCode>
                <c:ptCount val="29"/>
                <c:pt idx="0">
                  <c:v>29</c:v>
                </c:pt>
                <c:pt idx="1">
                  <c:v>22</c:v>
                </c:pt>
                <c:pt idx="2">
                  <c:v>19</c:v>
                </c:pt>
                <c:pt idx="3">
                  <c:v>12</c:v>
                </c:pt>
                <c:pt idx="4">
                  <c:v>9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1</c:v>
                </c:pt>
                <c:pt idx="2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8-4D52-B412-93407F3BC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517461392"/>
        <c:axId val="1517462352"/>
      </c:barChart>
      <c:catAx>
        <c:axId val="151746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647D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7462352"/>
        <c:crosses val="autoZero"/>
        <c:auto val="1"/>
        <c:lblAlgn val="ctr"/>
        <c:lblOffset val="100"/>
        <c:noMultiLvlLbl val="0"/>
      </c:catAx>
      <c:valAx>
        <c:axId val="1517462352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647D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746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CB55E-5978-42E9-8EF6-0A0921C72E0F}" type="datetimeFigureOut">
              <a:rPr lang="de-DE" smtClean="0"/>
              <a:t>05.06.2025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2ED61-3D5F-456C-BC9C-1FEF7003BA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772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7488CD2-2A1C-D323-9D42-8B899B593ACC}"/>
              </a:ext>
            </a:extLst>
          </p:cNvPr>
          <p:cNvSpPr/>
          <p:nvPr userDrawn="1"/>
        </p:nvSpPr>
        <p:spPr>
          <a:xfrm>
            <a:off x="0" y="0"/>
            <a:ext cx="12287250" cy="6858000"/>
          </a:xfrm>
          <a:prstGeom prst="rect">
            <a:avLst/>
          </a:prstGeom>
          <a:gradFill>
            <a:gsLst>
              <a:gs pos="0">
                <a:srgbClr val="003E4C"/>
              </a:gs>
              <a:gs pos="100000">
                <a:srgbClr val="006080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Grafik 8" descr="Ein Bild, das Person, Hemd, schwarz, dunkel enthält.&#10;&#10;Automatisch generierte Beschreibung">
            <a:extLst>
              <a:ext uri="{FF2B5EF4-FFF2-40B4-BE49-F238E27FC236}">
                <a16:creationId xmlns:a16="http://schemas.microsoft.com/office/drawing/2014/main" id="{A5048C69-22D7-A06C-0219-06A46041A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44" y="0"/>
            <a:ext cx="9802056" cy="7197209"/>
          </a:xfrm>
          <a:prstGeom prst="rect">
            <a:avLst/>
          </a:prstGeom>
        </p:spPr>
      </p:pic>
      <p:pic>
        <p:nvPicPr>
          <p:cNvPr id="12" name="Grafik 1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1E31C1A-31BF-0238-FB59-1BCBA43237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88" y="161340"/>
            <a:ext cx="2620079" cy="91725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03C8F96-CFEF-6265-0004-A414B363B2F7}"/>
              </a:ext>
            </a:extLst>
          </p:cNvPr>
          <p:cNvSpPr txBox="1"/>
          <p:nvPr userDrawn="1"/>
        </p:nvSpPr>
        <p:spPr>
          <a:xfrm>
            <a:off x="431656" y="6438524"/>
            <a:ext cx="5926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INFORMIEREN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 VERNETZEN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HANDELN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27D9ACF-5525-4EB6-1051-4BE8992DEBCF}"/>
              </a:ext>
            </a:extLst>
          </p:cNvPr>
          <p:cNvSpPr txBox="1"/>
          <p:nvPr userDrawn="1"/>
        </p:nvSpPr>
        <p:spPr>
          <a:xfrm>
            <a:off x="5833370" y="6444862"/>
            <a:ext cx="5926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cap="small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www.ost-ausschuss.de</a:t>
            </a:r>
          </a:p>
        </p:txBody>
      </p:sp>
    </p:spTree>
    <p:extLst>
      <p:ext uri="{BB962C8B-B14F-4D97-AF65-F5344CB8AC3E}">
        <p14:creationId xmlns:p14="http://schemas.microsoft.com/office/powerpoint/2010/main" val="2215624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+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0FA86D-4B2E-424C-A4F9-2D372AD10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452669"/>
            <a:ext cx="7536000" cy="6720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733" b="1" i="0" kern="2400" spc="-13" baseline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6" name="Chart Placeholder 6">
            <a:extLst>
              <a:ext uri="{FF2B5EF4-FFF2-40B4-BE49-F238E27FC236}">
                <a16:creationId xmlns:a16="http://schemas.microsoft.com/office/drawing/2014/main" id="{84217551-BE20-41D5-BC89-4FDC85615032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23392" y="1604798"/>
            <a:ext cx="7536000" cy="4319753"/>
          </a:xfrm>
          <a:prstGeom prst="rect">
            <a:avLst/>
          </a:prstGeom>
        </p:spPr>
        <p:txBody>
          <a:bodyPr vert="horz"/>
          <a:lstStyle>
            <a:lvl1pPr>
              <a:defRPr sz="1867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7ED25-BC9E-4B6E-8109-9D67E394B4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256" y="1604797"/>
            <a:ext cx="3456384" cy="431975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867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err="1"/>
              <a:t>Roboto</a:t>
            </a:r>
            <a:r>
              <a:rPr lang="de-DE" dirty="0"/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115360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477A8D8-060D-4651-B0B1-C6F45C85E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822CE4-9175-48A5-AD49-BB64D2B37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452669"/>
            <a:ext cx="7536000" cy="6720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733" b="1" i="0" kern="2400" spc="-13" baseline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C3B6F5D-20F8-418B-B653-1EDD3B2098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88918" y="1604731"/>
            <a:ext cx="3168649" cy="4319820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C10F304-F4AC-4B54-BD02-D764818632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1604797"/>
            <a:ext cx="7536000" cy="431975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867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err="1"/>
              <a:t>Roboto</a:t>
            </a:r>
            <a:r>
              <a:rPr lang="de-DE" dirty="0"/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73953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iagramm rechts + Q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434B62-15B6-4247-9896-AEE2EE296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59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1F5DB0-0D9B-478E-AFDD-9545FCABF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452669"/>
            <a:ext cx="7536000" cy="6720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733" b="1" i="0" kern="2400" spc="-13" baseline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1A76E239-CD69-4103-A2A7-17EAC022CA0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688288" y="1604730"/>
            <a:ext cx="3168352" cy="4319753"/>
          </a:xfrm>
          <a:prstGeom prst="rect">
            <a:avLst/>
          </a:prstGeom>
        </p:spPr>
        <p:txBody>
          <a:bodyPr/>
          <a:lstStyle>
            <a:lvl1pPr>
              <a:defRPr sz="1867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06A7BD4-69BE-4B2D-BE22-8FA36A3F25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1604797"/>
            <a:ext cx="7536000" cy="431975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867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err="1"/>
              <a:t>Roboto</a:t>
            </a:r>
            <a:r>
              <a:rPr lang="de-DE" dirty="0"/>
              <a:t> 14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321BE0-61C6-4466-A32F-6D09CCA2B1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6127749"/>
            <a:ext cx="7536000" cy="49050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333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/>
              <a:t>Quellenangabe </a:t>
            </a:r>
            <a:r>
              <a:rPr lang="de-DE" dirty="0" err="1"/>
              <a:t>Roboto</a:t>
            </a:r>
            <a:r>
              <a:rPr lang="de-DE" dirty="0"/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9974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 +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D8F5B6-2E4C-4C50-B754-D2B3312E6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452669"/>
            <a:ext cx="7536000" cy="6720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733" b="1" i="0" kern="2400" spc="-13" baseline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C9E6343-1005-4C79-AF1D-788E1F6BD5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3392" y="1604797"/>
            <a:ext cx="4703989" cy="4377600"/>
          </a:xfrm>
          <a:prstGeom prst="rect">
            <a:avLst/>
          </a:prstGeom>
        </p:spPr>
        <p:txBody>
          <a:bodyPr vert="horz"/>
          <a:lstStyle>
            <a:lvl1pPr>
              <a:defRPr sz="1867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943F84-3B09-42D6-8709-BF37E611C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5947" y="1604797"/>
            <a:ext cx="6240693" cy="437760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867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err="1"/>
              <a:t>Roboto</a:t>
            </a:r>
            <a:r>
              <a:rPr lang="de-DE" dirty="0"/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1274944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A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darstellend, Person, Gruppe enthält.&#10;&#10;Automatisch generierte Beschreibung">
            <a:extLst>
              <a:ext uri="{FF2B5EF4-FFF2-40B4-BE49-F238E27FC236}">
                <a16:creationId xmlns:a16="http://schemas.microsoft.com/office/drawing/2014/main" id="{8B13F696-40FB-4C97-A26C-B4418A228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A Kontakt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9247FFE-6DB2-4C25-AF87-434E930266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3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D Kontakt personalis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B5200F-BF39-4CFE-BF39-3B2DCC8FD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F47F227-0EC0-A8C4-A4B8-4D6A057C8C9C}"/>
              </a:ext>
            </a:extLst>
          </p:cNvPr>
          <p:cNvSpPr/>
          <p:nvPr userDrawn="1"/>
        </p:nvSpPr>
        <p:spPr>
          <a:xfrm>
            <a:off x="0" y="6249880"/>
            <a:ext cx="12192000" cy="608120"/>
          </a:xfrm>
          <a:prstGeom prst="rect">
            <a:avLst/>
          </a:prstGeom>
          <a:gradFill>
            <a:gsLst>
              <a:gs pos="0">
                <a:srgbClr val="003E4C"/>
              </a:gs>
              <a:gs pos="100000">
                <a:srgbClr val="006080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Person, Hemd, schwarz, dunkel enthält.">
            <a:extLst>
              <a:ext uri="{FF2B5EF4-FFF2-40B4-BE49-F238E27FC236}">
                <a16:creationId xmlns:a16="http://schemas.microsoft.com/office/drawing/2014/main" id="{96D4F70B-8AF0-385F-0638-E80F63390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44" y="-82357"/>
            <a:ext cx="9802056" cy="7197209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5C064C3B-A320-CED2-D523-FEBC1823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4452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400AB94B-C05E-4470-9646-3B97BFD5E6E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7D48E52-9654-2AD2-9731-D76B258578E4}"/>
              </a:ext>
            </a:extLst>
          </p:cNvPr>
          <p:cNvSpPr txBox="1"/>
          <p:nvPr userDrawn="1"/>
        </p:nvSpPr>
        <p:spPr>
          <a:xfrm>
            <a:off x="431656" y="6438524"/>
            <a:ext cx="5926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INFORMIEREN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 VERNETZEN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HANDELN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7AECB83-2345-40D2-5F16-02F5408E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294717"/>
            <a:ext cx="11139730" cy="969899"/>
          </a:xfrm>
        </p:spPr>
        <p:txBody>
          <a:bodyPr/>
          <a:lstStyle>
            <a:lvl1pPr>
              <a:defRPr b="1">
                <a:solidFill>
                  <a:srgbClr val="00647D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9C918C6-079E-7FD1-05A6-6750992CC8B2}"/>
              </a:ext>
            </a:extLst>
          </p:cNvPr>
          <p:cNvSpPr txBox="1"/>
          <p:nvPr userDrawn="1"/>
        </p:nvSpPr>
        <p:spPr>
          <a:xfrm>
            <a:off x="5833370" y="6426669"/>
            <a:ext cx="5926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cap="small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www.ost-ausschuss.de</a:t>
            </a:r>
          </a:p>
        </p:txBody>
      </p:sp>
    </p:spTree>
    <p:extLst>
      <p:ext uri="{BB962C8B-B14F-4D97-AF65-F5344CB8AC3E}">
        <p14:creationId xmlns:p14="http://schemas.microsoft.com/office/powerpoint/2010/main" val="72986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E2B628-F704-4423-800C-60D061E1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26" y="1581579"/>
            <a:ext cx="10515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70F5E45-789D-079C-0665-0C3EE0726D40}"/>
              </a:ext>
            </a:extLst>
          </p:cNvPr>
          <p:cNvSpPr/>
          <p:nvPr userDrawn="1"/>
        </p:nvSpPr>
        <p:spPr>
          <a:xfrm>
            <a:off x="0" y="6249880"/>
            <a:ext cx="12192000" cy="608120"/>
          </a:xfrm>
          <a:prstGeom prst="rect">
            <a:avLst/>
          </a:prstGeom>
          <a:gradFill>
            <a:gsLst>
              <a:gs pos="0">
                <a:srgbClr val="003E4C"/>
              </a:gs>
              <a:gs pos="100000">
                <a:srgbClr val="006080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Person, Hemd, schwarz, dunkel enthält.&#10;&#10;Automatisch generierte Beschreibung">
            <a:extLst>
              <a:ext uri="{FF2B5EF4-FFF2-40B4-BE49-F238E27FC236}">
                <a16:creationId xmlns:a16="http://schemas.microsoft.com/office/drawing/2014/main" id="{FCD76F84-2230-485A-1EBA-A99E99CD3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44" y="-82357"/>
            <a:ext cx="9802056" cy="7197209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35419F8F-F2BA-D017-F11D-682353AC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4452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400AB94B-C05E-4470-9646-3B97BFD5E6E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72C065-A486-C1FB-9EEE-F2617A1D420A}"/>
              </a:ext>
            </a:extLst>
          </p:cNvPr>
          <p:cNvSpPr txBox="1"/>
          <p:nvPr userDrawn="1"/>
        </p:nvSpPr>
        <p:spPr>
          <a:xfrm>
            <a:off x="431656" y="6438524"/>
            <a:ext cx="5926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INFORMIEREN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 VERNETZEN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HANDELN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518C141-8AEE-7A05-B7C9-21512396C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294717"/>
            <a:ext cx="11139730" cy="969899"/>
          </a:xfrm>
        </p:spPr>
        <p:txBody>
          <a:bodyPr/>
          <a:lstStyle>
            <a:lvl1pPr>
              <a:defRPr b="1">
                <a:solidFill>
                  <a:srgbClr val="00647D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BD1E63-63FC-B4FE-C34D-24780AE92C18}"/>
              </a:ext>
            </a:extLst>
          </p:cNvPr>
          <p:cNvSpPr txBox="1"/>
          <p:nvPr userDrawn="1"/>
        </p:nvSpPr>
        <p:spPr>
          <a:xfrm>
            <a:off x="5833370" y="6426669"/>
            <a:ext cx="5926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cap="small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www.ost-ausschuss.de</a:t>
            </a:r>
          </a:p>
        </p:txBody>
      </p:sp>
    </p:spTree>
    <p:extLst>
      <p:ext uri="{BB962C8B-B14F-4D97-AF65-F5344CB8AC3E}">
        <p14:creationId xmlns:p14="http://schemas.microsoft.com/office/powerpoint/2010/main" val="247315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2 Inhalte (Text/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90AE2F06-C5AF-15CF-5C62-DFFCE2225953}"/>
              </a:ext>
            </a:extLst>
          </p:cNvPr>
          <p:cNvSpPr/>
          <p:nvPr userDrawn="1"/>
        </p:nvSpPr>
        <p:spPr>
          <a:xfrm>
            <a:off x="0" y="6249880"/>
            <a:ext cx="12192000" cy="608120"/>
          </a:xfrm>
          <a:prstGeom prst="rect">
            <a:avLst/>
          </a:prstGeom>
          <a:gradFill>
            <a:gsLst>
              <a:gs pos="0">
                <a:srgbClr val="003E4C"/>
              </a:gs>
              <a:gs pos="100000">
                <a:srgbClr val="006080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Ein Bild, das Person, Hemd, schwarz, dunkel enthält.">
            <a:extLst>
              <a:ext uri="{FF2B5EF4-FFF2-40B4-BE49-F238E27FC236}">
                <a16:creationId xmlns:a16="http://schemas.microsoft.com/office/drawing/2014/main" id="{16E2B671-A2E8-69B9-827F-00DBDF485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44" y="-82357"/>
            <a:ext cx="9802056" cy="719720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DB58B1-FB7B-4CCA-BD53-E84294AD3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726" y="1587548"/>
            <a:ext cx="6957874" cy="4351338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62E2424-567A-4CBF-884E-9679D0950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91272" y="1587548"/>
            <a:ext cx="3758184" cy="3156000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id="{5409CC02-3603-C661-6714-3218454E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4452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400AB94B-C05E-4470-9646-3B97BFD5E6E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183C11E-6EBE-ED54-8896-0B52FB647048}"/>
              </a:ext>
            </a:extLst>
          </p:cNvPr>
          <p:cNvSpPr txBox="1"/>
          <p:nvPr userDrawn="1"/>
        </p:nvSpPr>
        <p:spPr>
          <a:xfrm>
            <a:off x="431656" y="6438524"/>
            <a:ext cx="5926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INFORMIEREN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 VERNETZEN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HANDELN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A1181FA3-43FD-A316-31E9-030ED901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294717"/>
            <a:ext cx="11139730" cy="969899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680E3C-F87C-B6A2-CF69-50A93CA19657}"/>
              </a:ext>
            </a:extLst>
          </p:cNvPr>
          <p:cNvSpPr txBox="1"/>
          <p:nvPr userDrawn="1"/>
        </p:nvSpPr>
        <p:spPr>
          <a:xfrm>
            <a:off x="5833370" y="6426669"/>
            <a:ext cx="5926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cap="small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www.ost-ausschuss.de</a:t>
            </a:r>
          </a:p>
        </p:txBody>
      </p:sp>
    </p:spTree>
    <p:extLst>
      <p:ext uri="{BB962C8B-B14F-4D97-AF65-F5344CB8AC3E}">
        <p14:creationId xmlns:p14="http://schemas.microsoft.com/office/powerpoint/2010/main" val="48729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v. 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 descr="Ein Bild, das Person, Hemd, schwarz, dunkel enthält.&#10;&#10;Automatisch generierte Beschreibung">
            <a:extLst>
              <a:ext uri="{FF2B5EF4-FFF2-40B4-BE49-F238E27FC236}">
                <a16:creationId xmlns:a16="http://schemas.microsoft.com/office/drawing/2014/main" id="{33AF9063-A112-568F-1C90-C01CF74E4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44" y="-82357"/>
            <a:ext cx="9802056" cy="7197209"/>
          </a:xfrm>
          <a:prstGeom prst="rect">
            <a:avLst/>
          </a:prstGeom>
        </p:spPr>
      </p:pic>
      <p:sp>
        <p:nvSpPr>
          <p:cNvPr id="7" name="Bildplatzhalter 7">
            <a:extLst>
              <a:ext uri="{FF2B5EF4-FFF2-40B4-BE49-F238E27FC236}">
                <a16:creationId xmlns:a16="http://schemas.microsoft.com/office/drawing/2014/main" id="{AA72E511-8A5E-B5B8-1810-EDDF4B93B79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04720" y="1477018"/>
            <a:ext cx="3171167" cy="2166526"/>
          </a:xfrm>
        </p:spPr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3A8E41B-4157-6ADE-2443-D22465DF4360}"/>
              </a:ext>
            </a:extLst>
          </p:cNvPr>
          <p:cNvSpPr/>
          <p:nvPr userDrawn="1"/>
        </p:nvSpPr>
        <p:spPr>
          <a:xfrm>
            <a:off x="0" y="6249880"/>
            <a:ext cx="12192000" cy="608120"/>
          </a:xfrm>
          <a:prstGeom prst="rect">
            <a:avLst/>
          </a:prstGeom>
          <a:gradFill>
            <a:gsLst>
              <a:gs pos="0">
                <a:srgbClr val="003E4C"/>
              </a:gs>
              <a:gs pos="100000">
                <a:srgbClr val="006080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5F4B49A6-5B88-D3E6-FE1E-D7257126D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148" y="1482884"/>
            <a:ext cx="4223732" cy="4520664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CB6108B2-5985-C951-1683-122B1431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44529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400AB94B-C05E-4470-9646-3B97BFD5E6E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9824F32-2ADE-332C-6282-D51C78A60190}"/>
              </a:ext>
            </a:extLst>
          </p:cNvPr>
          <p:cNvSpPr txBox="1"/>
          <p:nvPr userDrawn="1"/>
        </p:nvSpPr>
        <p:spPr>
          <a:xfrm>
            <a:off x="431656" y="6438524"/>
            <a:ext cx="5926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INFORMIEREN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 VERNETZEN 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</a:rPr>
              <a:t>·</a:t>
            </a:r>
            <a:r>
              <a:rPr lang="de-DE" sz="900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b="1" dirty="0">
                <a:solidFill>
                  <a:schemeClr val="bg2"/>
                </a:solidFill>
                <a:latin typeface="Montserrat" panose="00000500000000000000" pitchFamily="50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de-DE" sz="900" dirty="0">
                <a:solidFill>
                  <a:schemeClr val="bg2"/>
                </a:solidFill>
                <a:ea typeface="Roboto" panose="02000000000000000000" pitchFamily="2" charset="0"/>
                <a:cs typeface="Roboto" panose="02000000000000000000" pitchFamily="2" charset="0"/>
              </a:rPr>
              <a:t>HANDELN</a:t>
            </a:r>
          </a:p>
        </p:txBody>
      </p:sp>
      <p:sp>
        <p:nvSpPr>
          <p:cNvPr id="30" name="Bildplatzhalter 7">
            <a:extLst>
              <a:ext uri="{FF2B5EF4-FFF2-40B4-BE49-F238E27FC236}">
                <a16:creationId xmlns:a16="http://schemas.microsoft.com/office/drawing/2014/main" id="{C57F188B-85BA-8B96-961A-EB7D2C92764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4720" y="3837022"/>
            <a:ext cx="3171167" cy="2166526"/>
          </a:xfrm>
        </p:spPr>
      </p:sp>
      <p:sp>
        <p:nvSpPr>
          <p:cNvPr id="31" name="Bildplatzhalter 7">
            <a:extLst>
              <a:ext uri="{FF2B5EF4-FFF2-40B4-BE49-F238E27FC236}">
                <a16:creationId xmlns:a16="http://schemas.microsoft.com/office/drawing/2014/main" id="{78D15F9E-989E-2BA0-7F49-61BFA128FEB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69145" y="3837022"/>
            <a:ext cx="3171167" cy="2166526"/>
          </a:xfrm>
        </p:spPr>
      </p:sp>
      <p:sp>
        <p:nvSpPr>
          <p:cNvPr id="32" name="Bildplatzhalter 7">
            <a:extLst>
              <a:ext uri="{FF2B5EF4-FFF2-40B4-BE49-F238E27FC236}">
                <a16:creationId xmlns:a16="http://schemas.microsoft.com/office/drawing/2014/main" id="{FFD842BC-359B-41CB-57C0-387E256A066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469145" y="1483960"/>
            <a:ext cx="3171167" cy="2166526"/>
          </a:xfrm>
        </p:spPr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0FE28C47-1770-A734-5846-096DB25F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294717"/>
            <a:ext cx="11139730" cy="969899"/>
          </a:xfrm>
        </p:spPr>
        <p:txBody>
          <a:bodyPr/>
          <a:lstStyle>
            <a:lvl1pPr>
              <a:defRPr b="1">
                <a:solidFill>
                  <a:srgbClr val="00647D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C024C69-9AC3-C429-7F27-1A3F0EEA7796}"/>
              </a:ext>
            </a:extLst>
          </p:cNvPr>
          <p:cNvSpPr txBox="1"/>
          <p:nvPr userDrawn="1"/>
        </p:nvSpPr>
        <p:spPr>
          <a:xfrm>
            <a:off x="5833370" y="6426669"/>
            <a:ext cx="59269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cap="small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www.ost-ausschuss.de</a:t>
            </a:r>
          </a:p>
        </p:txBody>
      </p:sp>
    </p:spTree>
    <p:extLst>
      <p:ext uri="{BB962C8B-B14F-4D97-AF65-F5344CB8AC3E}">
        <p14:creationId xmlns:p14="http://schemas.microsoft.com/office/powerpoint/2010/main" val="355355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2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9E60A30B-A18C-4EA9-4C78-20E01FCAD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r="22161"/>
          <a:stretch>
            <a:fillRect/>
          </a:stretch>
        </p:blipFill>
        <p:spPr>
          <a:xfrm>
            <a:off x="0" y="0"/>
            <a:ext cx="5876095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C2ED090-9279-6296-05BD-303A8F63ACD8}"/>
              </a:ext>
            </a:extLst>
          </p:cNvPr>
          <p:cNvSpPr txBox="1"/>
          <p:nvPr userDrawn="1"/>
        </p:nvSpPr>
        <p:spPr>
          <a:xfrm>
            <a:off x="7467720" y="1899521"/>
            <a:ext cx="4324494" cy="181588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de-DE" sz="1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Hauptanschrift</a:t>
            </a:r>
          </a:p>
          <a:p>
            <a:pPr algn="r"/>
            <a: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Haus der Deutschen Wirtschaft</a:t>
            </a:r>
            <a:b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</a:br>
            <a: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Breite Straße 29</a:t>
            </a:r>
            <a:b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</a:br>
            <a: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10178 Berlin</a:t>
            </a:r>
            <a:b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</a:br>
            <a:endParaRPr lang="de-DE" sz="1600" dirty="0">
              <a:solidFill>
                <a:schemeClr val="accent5">
                  <a:lumMod val="75000"/>
                </a:schemeClr>
              </a:solidFill>
              <a:latin typeface="+mj-lt"/>
              <a:ea typeface="Roboto" panose="02000000000000000000" pitchFamily="2" charset="0"/>
            </a:endParaRPr>
          </a:p>
          <a:p>
            <a:pPr algn="r"/>
            <a: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T. +49 30 206167-116</a:t>
            </a:r>
            <a:b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</a:br>
            <a: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www.ost-ausschuss.de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7C9B7B-9633-5549-28BB-6BCE3AEDE20D}"/>
              </a:ext>
            </a:extLst>
          </p:cNvPr>
          <p:cNvSpPr txBox="1"/>
          <p:nvPr userDrawn="1"/>
        </p:nvSpPr>
        <p:spPr>
          <a:xfrm>
            <a:off x="7467720" y="4022118"/>
            <a:ext cx="4324494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de-DE" sz="16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Besucheranschrift</a:t>
            </a:r>
            <a:b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</a:br>
            <a: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Gertraudenstraße 20</a:t>
            </a:r>
          </a:p>
          <a:p>
            <a:pPr algn="r"/>
            <a:r>
              <a:rPr lang="de-DE" sz="1600" dirty="0">
                <a:solidFill>
                  <a:schemeClr val="accent5">
                    <a:lumMod val="75000"/>
                  </a:schemeClr>
                </a:solidFill>
                <a:latin typeface="+mj-lt"/>
                <a:ea typeface="Roboto" panose="02000000000000000000" pitchFamily="2" charset="0"/>
              </a:rPr>
              <a:t>10178 Berlin</a:t>
            </a:r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2CA082C-9A11-366B-5676-088EB295E5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52" y="6291047"/>
            <a:ext cx="995701" cy="301775"/>
          </a:xfrm>
          <a:prstGeom prst="rect">
            <a:avLst/>
          </a:prstGeom>
          <a:noFill/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4B057A7-9F60-A355-6FDA-A1DB4DFC1B7E}"/>
              </a:ext>
            </a:extLst>
          </p:cNvPr>
          <p:cNvSpPr txBox="1"/>
          <p:nvPr userDrawn="1"/>
        </p:nvSpPr>
        <p:spPr>
          <a:xfrm>
            <a:off x="5884973" y="6315823"/>
            <a:ext cx="3574908" cy="2769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DE" sz="1200" spc="300" dirty="0">
                <a:solidFill>
                  <a:schemeClr val="accent4">
                    <a:lumMod val="75000"/>
                  </a:schemeClr>
                </a:solidFill>
                <a:ea typeface="Roboto" panose="02000000000000000000" pitchFamily="2" charset="0"/>
              </a:rPr>
              <a:t>@OstAusschuss</a:t>
            </a:r>
          </a:p>
        </p:txBody>
      </p:sp>
      <p:pic>
        <p:nvPicPr>
          <p:cNvPr id="25" name="Grafik 24" descr="Ein Bild, das Text, Gerät, Anzeige enthält.&#10;&#10;Automatisch generierte Beschreibung">
            <a:extLst>
              <a:ext uri="{FF2B5EF4-FFF2-40B4-BE49-F238E27FC236}">
                <a16:creationId xmlns:a16="http://schemas.microsoft.com/office/drawing/2014/main" id="{42124B21-25B3-9338-135D-8F11BBF550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683" y="5990829"/>
            <a:ext cx="1881080" cy="57721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A5BCB47-E0B9-6ED7-71A3-04821A12CDA7}"/>
              </a:ext>
            </a:extLst>
          </p:cNvPr>
          <p:cNvSpPr txBox="1"/>
          <p:nvPr userDrawn="1"/>
        </p:nvSpPr>
        <p:spPr>
          <a:xfrm>
            <a:off x="5111187" y="1110246"/>
            <a:ext cx="6681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b="0" dirty="0">
                <a:solidFill>
                  <a:srgbClr val="00647D"/>
                </a:solidFill>
                <a:latin typeface="+mj-lt"/>
                <a:ea typeface="Roboto" panose="02000000000000000000" pitchFamily="2" charset="0"/>
              </a:rPr>
              <a:t>Ost-Ausschuss der Deutschen Wirtschaft e.V.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AF105D1-07B1-AAAE-F252-734EC303D7C8}"/>
              </a:ext>
            </a:extLst>
          </p:cNvPr>
          <p:cNvSpPr txBox="1"/>
          <p:nvPr userDrawn="1"/>
        </p:nvSpPr>
        <p:spPr>
          <a:xfrm>
            <a:off x="6352185" y="545003"/>
            <a:ext cx="5440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000" b="1" dirty="0">
                <a:solidFill>
                  <a:srgbClr val="00647D"/>
                </a:solidFill>
                <a:latin typeface="+mj-lt"/>
                <a:ea typeface="Roboto" panose="02000000000000000000" pitchFamily="2" charset="0"/>
                <a:cs typeface="Candara" charset="0"/>
              </a:rPr>
              <a:t>IHR WEG ZU UNS</a:t>
            </a:r>
            <a:endParaRPr lang="de-DE" sz="4000" b="1" dirty="0">
              <a:solidFill>
                <a:srgbClr val="00647D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69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m +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0FA86D-4B2E-424C-A4F9-2D372AD10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452669"/>
            <a:ext cx="7536000" cy="6720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733" b="1" i="0" kern="2400" spc="-13" baseline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6" name="Chart Placeholder 6">
            <a:extLst>
              <a:ext uri="{FF2B5EF4-FFF2-40B4-BE49-F238E27FC236}">
                <a16:creationId xmlns:a16="http://schemas.microsoft.com/office/drawing/2014/main" id="{84217551-BE20-41D5-BC89-4FDC85615032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23392" y="1604798"/>
            <a:ext cx="7536000" cy="4319753"/>
          </a:xfrm>
          <a:prstGeom prst="rect">
            <a:avLst/>
          </a:prstGeom>
        </p:spPr>
        <p:txBody>
          <a:bodyPr vert="horz"/>
          <a:lstStyle>
            <a:lvl1pPr>
              <a:defRPr sz="1867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7ED25-BC9E-4B6E-8109-9D67E394B4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256" y="1604797"/>
            <a:ext cx="3456384" cy="431975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867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err="1"/>
              <a:t>Roboto</a:t>
            </a:r>
            <a:r>
              <a:rPr lang="de-DE" dirty="0"/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411633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4ABB714-83F0-4232-9F6F-7CC823201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77C3C0-59B4-45AC-8F94-179C36CB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452669"/>
            <a:ext cx="7536000" cy="6720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733" b="1" i="0" kern="2400" spc="-13" baseline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CF6F3A6-550A-499F-9F39-7B0D6DBF5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1604797"/>
            <a:ext cx="9313035" cy="431975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867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err="1"/>
              <a:t>Roboto</a:t>
            </a:r>
            <a:r>
              <a:rPr lang="de-DE" dirty="0"/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271218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0BCD53A-153A-4FBF-82C6-0415D8DC53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3392" y="1604798"/>
            <a:ext cx="7536000" cy="4319817"/>
          </a:xfrm>
          <a:prstGeom prst="rect">
            <a:avLst/>
          </a:prstGeom>
        </p:spPr>
        <p:txBody>
          <a:bodyPr/>
          <a:lstStyle>
            <a:lvl1pPr>
              <a:defRPr sz="1867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0FA86D-4B2E-424C-A4F9-2D372AD10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92" y="452669"/>
            <a:ext cx="7536000" cy="6720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733" b="1" i="0" kern="2400" spc="-13" baseline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EFAFB40-1EE9-4393-BE28-0CAB23BB13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0256" y="1604797"/>
            <a:ext cx="3456384" cy="431975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2600"/>
              </a:lnSpc>
              <a:spcBef>
                <a:spcPts val="0"/>
              </a:spcBef>
              <a:buSzPct val="115000"/>
              <a:buNone/>
              <a:defRPr sz="1867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2pPr>
            <a:lvl3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3pPr>
            <a:lvl4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4pPr>
            <a:lvl5pPr>
              <a:defRPr sz="1600" b="0" i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err="1"/>
              <a:t>Roboto</a:t>
            </a:r>
            <a:r>
              <a:rPr lang="de-DE" dirty="0"/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418854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A6BECEA-B8A0-47DB-B8ED-559D2F3E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7CC076-BB72-4EEA-9FD0-A7EA722E3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4531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  <p:sldLayoutId id="2147483651" r:id="rId5"/>
    <p:sldLayoutId id="2147483654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276DFD-9584-4699-944C-4B1130B26EB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hf hdr="0" ftr="0" dt="0"/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pitchFamily="34" charset="-128"/>
          <a:cs typeface="ＭＳ Ｐゴシック" pitchFamily="31" charset="-128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  <a:cs typeface="ＭＳ Ｐゴシック" pitchFamily="31" charset="-128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  <a:cs typeface="ＭＳ Ｐゴシック" pitchFamily="31" charset="-128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  <a:cs typeface="ＭＳ Ｐゴシック" pitchFamily="31" charset="-128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  <a:cs typeface="ＭＳ Ｐゴシック" pitchFamily="31" charset="-128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ndara" pitchFamily="34" charset="0"/>
          <a:ea typeface="ＭＳ Ｐゴシック" pitchFamily="34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ＭＳ Ｐゴシック" pitchFamily="34" charset="-128"/>
          <a:cs typeface="ＭＳ Ｐゴシック" pitchFamily="31" charset="-128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161CB-B10D-1723-2AE1-71B9260DC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9612A49-B757-54BF-7969-A2ADBFAB3E2C}"/>
              </a:ext>
            </a:extLst>
          </p:cNvPr>
          <p:cNvSpPr txBox="1"/>
          <p:nvPr/>
        </p:nvSpPr>
        <p:spPr>
          <a:xfrm>
            <a:off x="358941" y="1942991"/>
            <a:ext cx="11137237" cy="446276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3600" dirty="0">
              <a:solidFill>
                <a:srgbClr val="59D3C8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 dirty="0">
              <a:solidFill>
                <a:srgbClr val="59D3C8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600" dirty="0">
                <a:solidFill>
                  <a:srgbClr val="59D3C8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Expertenpool Finanzen: </a:t>
            </a: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4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Auswertung der Unternehmensumfrage zu Finanzierung, Förderung, Absicherung</a:t>
            </a:r>
            <a:endParaRPr lang="de-DE" sz="40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3600" b="1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rgbClr val="59D3C8"/>
              </a:solidFill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00" dirty="0">
              <a:solidFill>
                <a:srgbClr val="59D3C8"/>
              </a:solidFill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59D3C8"/>
                </a:solidFill>
                <a:ea typeface="Roboto" panose="02000000000000000000" pitchFamily="2" charset="0"/>
                <a:cs typeface="Calibri" panose="020F0502020204030204" pitchFamily="34" charset="0"/>
              </a:rPr>
              <a:t>5. Juni 2025, Berlin</a:t>
            </a:r>
            <a:endParaRPr lang="de-DE" sz="4800" dirty="0">
              <a:solidFill>
                <a:srgbClr val="59D3C8"/>
              </a:solidFill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9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67BA30B1-EB6D-ADAF-F35D-CE876A09792B}"/>
              </a:ext>
            </a:extLst>
          </p:cNvPr>
          <p:cNvSpPr/>
          <p:nvPr/>
        </p:nvSpPr>
        <p:spPr>
          <a:xfrm rot="5400000" flipV="1">
            <a:off x="4997689" y="2216581"/>
            <a:ext cx="3372343" cy="3786531"/>
          </a:xfrm>
          <a:custGeom>
            <a:avLst/>
            <a:gdLst>
              <a:gd name="connsiteX0" fmla="*/ 367014 w 2589152"/>
              <a:gd name="connsiteY0" fmla="*/ 0 h 2907149"/>
              <a:gd name="connsiteX1" fmla="*/ 491570 w 2589152"/>
              <a:gd name="connsiteY1" fmla="*/ 124556 h 2907149"/>
              <a:gd name="connsiteX2" fmla="*/ 2557280 w 2589152"/>
              <a:gd name="connsiteY2" fmla="*/ 124556 h 2907149"/>
              <a:gd name="connsiteX3" fmla="*/ 2589152 w 2589152"/>
              <a:gd name="connsiteY3" fmla="*/ 156428 h 2907149"/>
              <a:gd name="connsiteX4" fmla="*/ 2589152 w 2589152"/>
              <a:gd name="connsiteY4" fmla="*/ 2875277 h 2907149"/>
              <a:gd name="connsiteX5" fmla="*/ 2557280 w 2589152"/>
              <a:gd name="connsiteY5" fmla="*/ 2907149 h 2907149"/>
              <a:gd name="connsiteX6" fmla="*/ 31872 w 2589152"/>
              <a:gd name="connsiteY6" fmla="*/ 2907149 h 2907149"/>
              <a:gd name="connsiteX7" fmla="*/ 0 w 2589152"/>
              <a:gd name="connsiteY7" fmla="*/ 2875277 h 2907149"/>
              <a:gd name="connsiteX8" fmla="*/ 0 w 2589152"/>
              <a:gd name="connsiteY8" fmla="*/ 156428 h 2907149"/>
              <a:gd name="connsiteX9" fmla="*/ 31872 w 2589152"/>
              <a:gd name="connsiteY9" fmla="*/ 124556 h 2907149"/>
              <a:gd name="connsiteX10" fmla="*/ 242458 w 2589152"/>
              <a:gd name="connsiteY10" fmla="*/ 124556 h 290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9152" h="2907149">
                <a:moveTo>
                  <a:pt x="367014" y="0"/>
                </a:moveTo>
                <a:lnTo>
                  <a:pt x="491570" y="124556"/>
                </a:lnTo>
                <a:lnTo>
                  <a:pt x="2557280" y="124556"/>
                </a:lnTo>
                <a:cubicBezTo>
                  <a:pt x="2574882" y="124556"/>
                  <a:pt x="2589152" y="138826"/>
                  <a:pt x="2589152" y="156428"/>
                </a:cubicBezTo>
                <a:lnTo>
                  <a:pt x="2589152" y="2875277"/>
                </a:lnTo>
                <a:cubicBezTo>
                  <a:pt x="2589152" y="2892879"/>
                  <a:pt x="2574882" y="2907149"/>
                  <a:pt x="2557280" y="2907149"/>
                </a:cubicBezTo>
                <a:lnTo>
                  <a:pt x="31872" y="2907149"/>
                </a:lnTo>
                <a:cubicBezTo>
                  <a:pt x="14270" y="2907149"/>
                  <a:pt x="0" y="2892879"/>
                  <a:pt x="0" y="2875277"/>
                </a:cubicBezTo>
                <a:lnTo>
                  <a:pt x="0" y="156428"/>
                </a:lnTo>
                <a:cubicBezTo>
                  <a:pt x="0" y="138826"/>
                  <a:pt x="14270" y="124556"/>
                  <a:pt x="31872" y="124556"/>
                </a:cubicBezTo>
                <a:lnTo>
                  <a:pt x="242458" y="1245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5">
                  <a:lumMod val="50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1EAA221-1D91-5876-879D-5C5A927C5C2E}"/>
              </a:ext>
            </a:extLst>
          </p:cNvPr>
          <p:cNvSpPr txBox="1">
            <a:spLocks/>
          </p:cNvSpPr>
          <p:nvPr/>
        </p:nvSpPr>
        <p:spPr>
          <a:xfrm>
            <a:off x="5028337" y="2758709"/>
            <a:ext cx="3503327" cy="4936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de-DE" sz="1400" dirty="0">
                <a:solidFill>
                  <a:schemeClr val="accent1"/>
                </a:solidFill>
                <a:latin typeface="+mn-lt"/>
                <a:ea typeface="Roboto Light" charset="0"/>
                <a:cs typeface="Roboto Light" charset="0"/>
              </a:rPr>
              <a:t>Ihr persönlicher Ansprechpartner</a:t>
            </a:r>
          </a:p>
          <a:p>
            <a:pPr algn="ctr">
              <a:lnSpc>
                <a:spcPct val="80000"/>
              </a:lnSpc>
            </a:pPr>
            <a:r>
              <a:rPr lang="de-DE" sz="1400" b="0" dirty="0">
                <a:solidFill>
                  <a:schemeClr val="accent1"/>
                </a:solidFill>
                <a:latin typeface="+mn-lt"/>
                <a:ea typeface="Roboto Light" charset="0"/>
                <a:cs typeface="Roboto Light" charset="0"/>
              </a:rPr>
              <a:t>im Ost-Ausschuss der Deutschen Wirtschaft </a:t>
            </a:r>
          </a:p>
        </p:txBody>
      </p:sp>
      <p:sp>
        <p:nvSpPr>
          <p:cNvPr id="4" name="Freeform 50">
            <a:extLst>
              <a:ext uri="{FF2B5EF4-FFF2-40B4-BE49-F238E27FC236}">
                <a16:creationId xmlns:a16="http://schemas.microsoft.com/office/drawing/2014/main" id="{36FB7423-9FA9-06E5-5D0F-DD0E39F77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156" y="4270183"/>
            <a:ext cx="299355" cy="296982"/>
          </a:xfrm>
          <a:custGeom>
            <a:avLst/>
            <a:gdLst>
              <a:gd name="T0" fmla="*/ 115780 w 444"/>
              <a:gd name="T1" fmla="*/ 115121 h 443"/>
              <a:gd name="T2" fmla="*/ 115780 w 444"/>
              <a:gd name="T3" fmla="*/ 115121 h 443"/>
              <a:gd name="T4" fmla="*/ 72081 w 444"/>
              <a:gd name="T5" fmla="*/ 138862 h 443"/>
              <a:gd name="T6" fmla="*/ 27931 w 444"/>
              <a:gd name="T7" fmla="*/ 138862 h 443"/>
              <a:gd name="T8" fmla="*/ 31986 w 444"/>
              <a:gd name="T9" fmla="*/ 182312 h 443"/>
              <a:gd name="T10" fmla="*/ 139657 w 444"/>
              <a:gd name="T11" fmla="*/ 138862 h 443"/>
              <a:gd name="T12" fmla="*/ 187411 w 444"/>
              <a:gd name="T13" fmla="*/ 27324 h 443"/>
              <a:gd name="T14" fmla="*/ 143712 w 444"/>
              <a:gd name="T15" fmla="*/ 23741 h 443"/>
              <a:gd name="T16" fmla="*/ 143712 w 444"/>
              <a:gd name="T17" fmla="*/ 67639 h 443"/>
              <a:gd name="T18" fmla="*/ 115780 w 444"/>
              <a:gd name="T19" fmla="*/ 115121 h 4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rgbClr val="00647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8BB0BD8D-F8E1-80B7-0515-B4378EE87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512" y="4981458"/>
            <a:ext cx="357249" cy="220895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00647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6F752EC-1299-3BBE-C1EB-BDA6669AC171}"/>
              </a:ext>
            </a:extLst>
          </p:cNvPr>
          <p:cNvSpPr txBox="1">
            <a:spLocks/>
          </p:cNvSpPr>
          <p:nvPr/>
        </p:nvSpPr>
        <p:spPr>
          <a:xfrm>
            <a:off x="5794252" y="3525024"/>
            <a:ext cx="2586254" cy="7037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Jens Böhlmann</a:t>
            </a:r>
          </a:p>
          <a:p>
            <a:pPr>
              <a:lnSpc>
                <a:spcPct val="100000"/>
              </a:lnSpc>
            </a:pPr>
            <a:r>
              <a:rPr lang="de-DE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Direktor Mittelstand / Grüne Transformation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FA79663-DA77-F493-B5D6-9789D7B667A9}"/>
              </a:ext>
            </a:extLst>
          </p:cNvPr>
          <p:cNvSpPr txBox="1">
            <a:spLocks/>
          </p:cNvSpPr>
          <p:nvPr/>
        </p:nvSpPr>
        <p:spPr>
          <a:xfrm>
            <a:off x="5794166" y="4149583"/>
            <a:ext cx="1787350" cy="670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id-ID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+</a:t>
            </a:r>
            <a:r>
              <a:rPr lang="de-DE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49 30 206167 127</a:t>
            </a:r>
            <a:br>
              <a:rPr lang="de-DE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</a:br>
            <a:r>
              <a:rPr lang="de-DE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+49 151 72714917</a:t>
            </a:r>
            <a:endParaRPr lang="en-US" sz="1400" b="0" dirty="0">
              <a:solidFill>
                <a:schemeClr val="accent1"/>
              </a:solidFill>
              <a:latin typeface="+mj-lt"/>
              <a:ea typeface="Roboto Light" charset="0"/>
              <a:cs typeface="Roboto Light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F626375-A8D5-2C44-3161-4244EC6F7C6D}"/>
              </a:ext>
            </a:extLst>
          </p:cNvPr>
          <p:cNvSpPr txBox="1">
            <a:spLocks/>
          </p:cNvSpPr>
          <p:nvPr/>
        </p:nvSpPr>
        <p:spPr>
          <a:xfrm>
            <a:off x="5803042" y="4899511"/>
            <a:ext cx="2577463" cy="337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de-DE" sz="1400" b="0" dirty="0" err="1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j.boehlmann</a:t>
            </a:r>
            <a:r>
              <a:rPr lang="id-ID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@</a:t>
            </a:r>
            <a:r>
              <a:rPr lang="de-DE" sz="1400" b="0" dirty="0">
                <a:solidFill>
                  <a:schemeClr val="accent1"/>
                </a:solidFill>
                <a:latin typeface="+mj-lt"/>
                <a:ea typeface="Roboto Light" charset="0"/>
                <a:cs typeface="Roboto Light" charset="0"/>
              </a:rPr>
              <a:t>oa-ev.de</a:t>
            </a:r>
            <a:endParaRPr lang="en-US" sz="1400" b="0" dirty="0">
              <a:solidFill>
                <a:schemeClr val="accent1"/>
              </a:solidFill>
              <a:latin typeface="+mj-lt"/>
              <a:ea typeface="Roboto Light" charset="0"/>
              <a:cs typeface="Roboto Light" charset="0"/>
            </a:endParaRPr>
          </a:p>
        </p:txBody>
      </p:sp>
      <p:grpSp>
        <p:nvGrpSpPr>
          <p:cNvPr id="9" name="Group 281">
            <a:extLst>
              <a:ext uri="{FF2B5EF4-FFF2-40B4-BE49-F238E27FC236}">
                <a16:creationId xmlns:a16="http://schemas.microsoft.com/office/drawing/2014/main" id="{488D3A59-5E97-4C89-FEAE-61E76FE53F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68755" y="3629262"/>
            <a:ext cx="456289" cy="273170"/>
            <a:chOff x="502" y="1554"/>
            <a:chExt cx="907" cy="543"/>
          </a:xfrm>
          <a:solidFill>
            <a:srgbClr val="00647D"/>
          </a:solidFill>
        </p:grpSpPr>
        <p:sp>
          <p:nvSpPr>
            <p:cNvPr id="10" name="Freeform 283">
              <a:extLst>
                <a:ext uri="{FF2B5EF4-FFF2-40B4-BE49-F238E27FC236}">
                  <a16:creationId xmlns:a16="http://schemas.microsoft.com/office/drawing/2014/main" id="{AD2FA7A0-2436-BA82-BE14-E577192E8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" y="1554"/>
              <a:ext cx="207" cy="266"/>
            </a:xfrm>
            <a:custGeom>
              <a:avLst/>
              <a:gdLst>
                <a:gd name="T0" fmla="*/ 414 w 828"/>
                <a:gd name="T1" fmla="*/ 0 h 1062"/>
                <a:gd name="T2" fmla="*/ 429 w 828"/>
                <a:gd name="T3" fmla="*/ 0 h 1062"/>
                <a:gd name="T4" fmla="*/ 458 w 828"/>
                <a:gd name="T5" fmla="*/ 2 h 1062"/>
                <a:gd name="T6" fmla="*/ 495 w 828"/>
                <a:gd name="T7" fmla="*/ 7 h 1062"/>
                <a:gd name="T8" fmla="*/ 539 w 828"/>
                <a:gd name="T9" fmla="*/ 16 h 1062"/>
                <a:gd name="T10" fmla="*/ 588 w 828"/>
                <a:gd name="T11" fmla="*/ 32 h 1062"/>
                <a:gd name="T12" fmla="*/ 637 w 828"/>
                <a:gd name="T13" fmla="*/ 58 h 1062"/>
                <a:gd name="T14" fmla="*/ 686 w 828"/>
                <a:gd name="T15" fmla="*/ 93 h 1062"/>
                <a:gd name="T16" fmla="*/ 731 w 828"/>
                <a:gd name="T17" fmla="*/ 139 h 1062"/>
                <a:gd name="T18" fmla="*/ 770 w 828"/>
                <a:gd name="T19" fmla="*/ 200 h 1062"/>
                <a:gd name="T20" fmla="*/ 800 w 828"/>
                <a:gd name="T21" fmla="*/ 275 h 1062"/>
                <a:gd name="T22" fmla="*/ 820 w 828"/>
                <a:gd name="T23" fmla="*/ 367 h 1062"/>
                <a:gd name="T24" fmla="*/ 824 w 828"/>
                <a:gd name="T25" fmla="*/ 423 h 1062"/>
                <a:gd name="T26" fmla="*/ 826 w 828"/>
                <a:gd name="T27" fmla="*/ 440 h 1062"/>
                <a:gd name="T28" fmla="*/ 827 w 828"/>
                <a:gd name="T29" fmla="*/ 471 h 1062"/>
                <a:gd name="T30" fmla="*/ 828 w 828"/>
                <a:gd name="T31" fmla="*/ 514 h 1062"/>
                <a:gd name="T32" fmla="*/ 826 w 828"/>
                <a:gd name="T33" fmla="*/ 567 h 1062"/>
                <a:gd name="T34" fmla="*/ 820 w 828"/>
                <a:gd name="T35" fmla="*/ 626 h 1062"/>
                <a:gd name="T36" fmla="*/ 810 w 828"/>
                <a:gd name="T37" fmla="*/ 690 h 1062"/>
                <a:gd name="T38" fmla="*/ 795 w 828"/>
                <a:gd name="T39" fmla="*/ 756 h 1062"/>
                <a:gd name="T40" fmla="*/ 772 w 828"/>
                <a:gd name="T41" fmla="*/ 821 h 1062"/>
                <a:gd name="T42" fmla="*/ 740 w 828"/>
                <a:gd name="T43" fmla="*/ 884 h 1062"/>
                <a:gd name="T44" fmla="*/ 699 w 828"/>
                <a:gd name="T45" fmla="*/ 941 h 1062"/>
                <a:gd name="T46" fmla="*/ 647 w 828"/>
                <a:gd name="T47" fmla="*/ 989 h 1062"/>
                <a:gd name="T48" fmla="*/ 584 w 828"/>
                <a:gd name="T49" fmla="*/ 1028 h 1062"/>
                <a:gd name="T50" fmla="*/ 507 w 828"/>
                <a:gd name="T51" fmla="*/ 1052 h 1062"/>
                <a:gd name="T52" fmla="*/ 417 w 828"/>
                <a:gd name="T53" fmla="*/ 1062 h 1062"/>
                <a:gd name="T54" fmla="*/ 363 w 828"/>
                <a:gd name="T55" fmla="*/ 1060 h 1062"/>
                <a:gd name="T56" fmla="*/ 280 w 828"/>
                <a:gd name="T57" fmla="*/ 1042 h 1062"/>
                <a:gd name="T58" fmla="*/ 210 w 828"/>
                <a:gd name="T59" fmla="*/ 1010 h 1062"/>
                <a:gd name="T60" fmla="*/ 152 w 828"/>
                <a:gd name="T61" fmla="*/ 966 h 1062"/>
                <a:gd name="T62" fmla="*/ 107 w 828"/>
                <a:gd name="T63" fmla="*/ 913 h 1062"/>
                <a:gd name="T64" fmla="*/ 71 w 828"/>
                <a:gd name="T65" fmla="*/ 854 h 1062"/>
                <a:gd name="T66" fmla="*/ 44 w 828"/>
                <a:gd name="T67" fmla="*/ 789 h 1062"/>
                <a:gd name="T68" fmla="*/ 24 w 828"/>
                <a:gd name="T69" fmla="*/ 724 h 1062"/>
                <a:gd name="T70" fmla="*/ 11 w 828"/>
                <a:gd name="T71" fmla="*/ 658 h 1062"/>
                <a:gd name="T72" fmla="*/ 4 w 828"/>
                <a:gd name="T73" fmla="*/ 596 h 1062"/>
                <a:gd name="T74" fmla="*/ 0 w 828"/>
                <a:gd name="T75" fmla="*/ 540 h 1062"/>
                <a:gd name="T76" fmla="*/ 0 w 828"/>
                <a:gd name="T77" fmla="*/ 492 h 1062"/>
                <a:gd name="T78" fmla="*/ 1 w 828"/>
                <a:gd name="T79" fmla="*/ 454 h 1062"/>
                <a:gd name="T80" fmla="*/ 2 w 828"/>
                <a:gd name="T81" fmla="*/ 430 h 1062"/>
                <a:gd name="T82" fmla="*/ 3 w 828"/>
                <a:gd name="T83" fmla="*/ 421 h 1062"/>
                <a:gd name="T84" fmla="*/ 15 w 828"/>
                <a:gd name="T85" fmla="*/ 319 h 1062"/>
                <a:gd name="T86" fmla="*/ 41 w 828"/>
                <a:gd name="T87" fmla="*/ 235 h 1062"/>
                <a:gd name="T88" fmla="*/ 76 w 828"/>
                <a:gd name="T89" fmla="*/ 168 h 1062"/>
                <a:gd name="T90" fmla="*/ 119 w 828"/>
                <a:gd name="T91" fmla="*/ 114 h 1062"/>
                <a:gd name="T92" fmla="*/ 166 w 828"/>
                <a:gd name="T93" fmla="*/ 74 h 1062"/>
                <a:gd name="T94" fmla="*/ 216 w 828"/>
                <a:gd name="T95" fmla="*/ 44 h 1062"/>
                <a:gd name="T96" fmla="*/ 265 w 828"/>
                <a:gd name="T97" fmla="*/ 24 h 1062"/>
                <a:gd name="T98" fmla="*/ 312 w 828"/>
                <a:gd name="T99" fmla="*/ 10 h 1062"/>
                <a:gd name="T100" fmla="*/ 352 w 828"/>
                <a:gd name="T101" fmla="*/ 4 h 1062"/>
                <a:gd name="T102" fmla="*/ 385 w 828"/>
                <a:gd name="T103" fmla="*/ 0 h 1062"/>
                <a:gd name="T104" fmla="*/ 407 w 828"/>
                <a:gd name="T105" fmla="*/ 0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8" h="1062">
                  <a:moveTo>
                    <a:pt x="407" y="0"/>
                  </a:moveTo>
                  <a:lnTo>
                    <a:pt x="414" y="0"/>
                  </a:lnTo>
                  <a:lnTo>
                    <a:pt x="421" y="0"/>
                  </a:lnTo>
                  <a:lnTo>
                    <a:pt x="429" y="0"/>
                  </a:lnTo>
                  <a:lnTo>
                    <a:pt x="443" y="0"/>
                  </a:lnTo>
                  <a:lnTo>
                    <a:pt x="458" y="2"/>
                  </a:lnTo>
                  <a:lnTo>
                    <a:pt x="476" y="4"/>
                  </a:lnTo>
                  <a:lnTo>
                    <a:pt x="495" y="7"/>
                  </a:lnTo>
                  <a:lnTo>
                    <a:pt x="516" y="10"/>
                  </a:lnTo>
                  <a:lnTo>
                    <a:pt x="539" y="16"/>
                  </a:lnTo>
                  <a:lnTo>
                    <a:pt x="562" y="24"/>
                  </a:lnTo>
                  <a:lnTo>
                    <a:pt x="588" y="32"/>
                  </a:lnTo>
                  <a:lnTo>
                    <a:pt x="612" y="44"/>
                  </a:lnTo>
                  <a:lnTo>
                    <a:pt x="637" y="58"/>
                  </a:lnTo>
                  <a:lnTo>
                    <a:pt x="662" y="74"/>
                  </a:lnTo>
                  <a:lnTo>
                    <a:pt x="686" y="93"/>
                  </a:lnTo>
                  <a:lnTo>
                    <a:pt x="709" y="114"/>
                  </a:lnTo>
                  <a:lnTo>
                    <a:pt x="731" y="139"/>
                  </a:lnTo>
                  <a:lnTo>
                    <a:pt x="752" y="168"/>
                  </a:lnTo>
                  <a:lnTo>
                    <a:pt x="770" y="200"/>
                  </a:lnTo>
                  <a:lnTo>
                    <a:pt x="787" y="235"/>
                  </a:lnTo>
                  <a:lnTo>
                    <a:pt x="800" y="275"/>
                  </a:lnTo>
                  <a:lnTo>
                    <a:pt x="811" y="319"/>
                  </a:lnTo>
                  <a:lnTo>
                    <a:pt x="820" y="367"/>
                  </a:lnTo>
                  <a:lnTo>
                    <a:pt x="824" y="421"/>
                  </a:lnTo>
                  <a:lnTo>
                    <a:pt x="824" y="423"/>
                  </a:lnTo>
                  <a:lnTo>
                    <a:pt x="824" y="429"/>
                  </a:lnTo>
                  <a:lnTo>
                    <a:pt x="826" y="440"/>
                  </a:lnTo>
                  <a:lnTo>
                    <a:pt x="827" y="453"/>
                  </a:lnTo>
                  <a:lnTo>
                    <a:pt x="827" y="471"/>
                  </a:lnTo>
                  <a:lnTo>
                    <a:pt x="828" y="492"/>
                  </a:lnTo>
                  <a:lnTo>
                    <a:pt x="828" y="514"/>
                  </a:lnTo>
                  <a:lnTo>
                    <a:pt x="827" y="539"/>
                  </a:lnTo>
                  <a:lnTo>
                    <a:pt x="826" y="567"/>
                  </a:lnTo>
                  <a:lnTo>
                    <a:pt x="823" y="596"/>
                  </a:lnTo>
                  <a:lnTo>
                    <a:pt x="820" y="626"/>
                  </a:lnTo>
                  <a:lnTo>
                    <a:pt x="816" y="658"/>
                  </a:lnTo>
                  <a:lnTo>
                    <a:pt x="810" y="690"/>
                  </a:lnTo>
                  <a:lnTo>
                    <a:pt x="804" y="723"/>
                  </a:lnTo>
                  <a:lnTo>
                    <a:pt x="795" y="756"/>
                  </a:lnTo>
                  <a:lnTo>
                    <a:pt x="784" y="789"/>
                  </a:lnTo>
                  <a:lnTo>
                    <a:pt x="772" y="821"/>
                  </a:lnTo>
                  <a:lnTo>
                    <a:pt x="757" y="853"/>
                  </a:lnTo>
                  <a:lnTo>
                    <a:pt x="740" y="884"/>
                  </a:lnTo>
                  <a:lnTo>
                    <a:pt x="721" y="913"/>
                  </a:lnTo>
                  <a:lnTo>
                    <a:pt x="699" y="941"/>
                  </a:lnTo>
                  <a:lnTo>
                    <a:pt x="675" y="966"/>
                  </a:lnTo>
                  <a:lnTo>
                    <a:pt x="647" y="989"/>
                  </a:lnTo>
                  <a:lnTo>
                    <a:pt x="618" y="1010"/>
                  </a:lnTo>
                  <a:lnTo>
                    <a:pt x="584" y="1028"/>
                  </a:lnTo>
                  <a:lnTo>
                    <a:pt x="548" y="1042"/>
                  </a:lnTo>
                  <a:lnTo>
                    <a:pt x="507" y="1052"/>
                  </a:lnTo>
                  <a:lnTo>
                    <a:pt x="465" y="1060"/>
                  </a:lnTo>
                  <a:lnTo>
                    <a:pt x="417" y="1062"/>
                  </a:lnTo>
                  <a:lnTo>
                    <a:pt x="411" y="1062"/>
                  </a:lnTo>
                  <a:lnTo>
                    <a:pt x="363" y="1060"/>
                  </a:lnTo>
                  <a:lnTo>
                    <a:pt x="319" y="1053"/>
                  </a:lnTo>
                  <a:lnTo>
                    <a:pt x="280" y="1042"/>
                  </a:lnTo>
                  <a:lnTo>
                    <a:pt x="243" y="1028"/>
                  </a:lnTo>
                  <a:lnTo>
                    <a:pt x="210" y="1010"/>
                  </a:lnTo>
                  <a:lnTo>
                    <a:pt x="179" y="989"/>
                  </a:lnTo>
                  <a:lnTo>
                    <a:pt x="152" y="966"/>
                  </a:lnTo>
                  <a:lnTo>
                    <a:pt x="128" y="941"/>
                  </a:lnTo>
                  <a:lnTo>
                    <a:pt x="107" y="913"/>
                  </a:lnTo>
                  <a:lnTo>
                    <a:pt x="87" y="884"/>
                  </a:lnTo>
                  <a:lnTo>
                    <a:pt x="71" y="854"/>
                  </a:lnTo>
                  <a:lnTo>
                    <a:pt x="56" y="822"/>
                  </a:lnTo>
                  <a:lnTo>
                    <a:pt x="44" y="789"/>
                  </a:lnTo>
                  <a:lnTo>
                    <a:pt x="33" y="757"/>
                  </a:lnTo>
                  <a:lnTo>
                    <a:pt x="24" y="724"/>
                  </a:lnTo>
                  <a:lnTo>
                    <a:pt x="18" y="691"/>
                  </a:lnTo>
                  <a:lnTo>
                    <a:pt x="11" y="658"/>
                  </a:lnTo>
                  <a:lnTo>
                    <a:pt x="7" y="627"/>
                  </a:lnTo>
                  <a:lnTo>
                    <a:pt x="4" y="596"/>
                  </a:lnTo>
                  <a:lnTo>
                    <a:pt x="2" y="568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0" y="492"/>
                  </a:lnTo>
                  <a:lnTo>
                    <a:pt x="0" y="471"/>
                  </a:lnTo>
                  <a:lnTo>
                    <a:pt x="1" y="454"/>
                  </a:lnTo>
                  <a:lnTo>
                    <a:pt x="2" y="440"/>
                  </a:lnTo>
                  <a:lnTo>
                    <a:pt x="2" y="430"/>
                  </a:lnTo>
                  <a:lnTo>
                    <a:pt x="3" y="423"/>
                  </a:lnTo>
                  <a:lnTo>
                    <a:pt x="3" y="421"/>
                  </a:lnTo>
                  <a:lnTo>
                    <a:pt x="8" y="367"/>
                  </a:lnTo>
                  <a:lnTo>
                    <a:pt x="15" y="319"/>
                  </a:lnTo>
                  <a:lnTo>
                    <a:pt x="26" y="275"/>
                  </a:lnTo>
                  <a:lnTo>
                    <a:pt x="41" y="235"/>
                  </a:lnTo>
                  <a:lnTo>
                    <a:pt x="57" y="200"/>
                  </a:lnTo>
                  <a:lnTo>
                    <a:pt x="76" y="168"/>
                  </a:lnTo>
                  <a:lnTo>
                    <a:pt x="97" y="139"/>
                  </a:lnTo>
                  <a:lnTo>
                    <a:pt x="119" y="114"/>
                  </a:lnTo>
                  <a:lnTo>
                    <a:pt x="142" y="93"/>
                  </a:lnTo>
                  <a:lnTo>
                    <a:pt x="166" y="74"/>
                  </a:lnTo>
                  <a:lnTo>
                    <a:pt x="190" y="58"/>
                  </a:lnTo>
                  <a:lnTo>
                    <a:pt x="216" y="44"/>
                  </a:lnTo>
                  <a:lnTo>
                    <a:pt x="240" y="32"/>
                  </a:lnTo>
                  <a:lnTo>
                    <a:pt x="265" y="24"/>
                  </a:lnTo>
                  <a:lnTo>
                    <a:pt x="288" y="16"/>
                  </a:lnTo>
                  <a:lnTo>
                    <a:pt x="312" y="10"/>
                  </a:lnTo>
                  <a:lnTo>
                    <a:pt x="332" y="7"/>
                  </a:lnTo>
                  <a:lnTo>
                    <a:pt x="352" y="4"/>
                  </a:lnTo>
                  <a:lnTo>
                    <a:pt x="370" y="2"/>
                  </a:lnTo>
                  <a:lnTo>
                    <a:pt x="385" y="0"/>
                  </a:lnTo>
                  <a:lnTo>
                    <a:pt x="397" y="0"/>
                  </a:lnTo>
                  <a:lnTo>
                    <a:pt x="4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1" name="Freeform 284">
              <a:extLst>
                <a:ext uri="{FF2B5EF4-FFF2-40B4-BE49-F238E27FC236}">
                  <a16:creationId xmlns:a16="http://schemas.microsoft.com/office/drawing/2014/main" id="{46606C3C-195E-3DAC-9308-ED5FBED5E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1660"/>
              <a:ext cx="166" cy="214"/>
            </a:xfrm>
            <a:custGeom>
              <a:avLst/>
              <a:gdLst>
                <a:gd name="T0" fmla="*/ 333 w 665"/>
                <a:gd name="T1" fmla="*/ 2 h 855"/>
                <a:gd name="T2" fmla="*/ 347 w 665"/>
                <a:gd name="T3" fmla="*/ 2 h 855"/>
                <a:gd name="T4" fmla="*/ 373 w 665"/>
                <a:gd name="T5" fmla="*/ 3 h 855"/>
                <a:gd name="T6" fmla="*/ 408 w 665"/>
                <a:gd name="T7" fmla="*/ 8 h 855"/>
                <a:gd name="T8" fmla="*/ 448 w 665"/>
                <a:gd name="T9" fmla="*/ 18 h 855"/>
                <a:gd name="T10" fmla="*/ 491 w 665"/>
                <a:gd name="T11" fmla="*/ 36 h 855"/>
                <a:gd name="T12" fmla="*/ 535 w 665"/>
                <a:gd name="T13" fmla="*/ 62 h 855"/>
                <a:gd name="T14" fmla="*/ 576 w 665"/>
                <a:gd name="T15" fmla="*/ 100 h 855"/>
                <a:gd name="T16" fmla="*/ 612 w 665"/>
                <a:gd name="T17" fmla="*/ 149 h 855"/>
                <a:gd name="T18" fmla="*/ 641 w 665"/>
                <a:gd name="T19" fmla="*/ 213 h 855"/>
                <a:gd name="T20" fmla="*/ 658 w 665"/>
                <a:gd name="T21" fmla="*/ 293 h 855"/>
                <a:gd name="T22" fmla="*/ 663 w 665"/>
                <a:gd name="T23" fmla="*/ 342 h 855"/>
                <a:gd name="T24" fmla="*/ 664 w 665"/>
                <a:gd name="T25" fmla="*/ 358 h 855"/>
                <a:gd name="T26" fmla="*/ 665 w 665"/>
                <a:gd name="T27" fmla="*/ 389 h 855"/>
                <a:gd name="T28" fmla="*/ 665 w 665"/>
                <a:gd name="T29" fmla="*/ 431 h 855"/>
                <a:gd name="T30" fmla="*/ 662 w 665"/>
                <a:gd name="T31" fmla="*/ 482 h 855"/>
                <a:gd name="T32" fmla="*/ 655 w 665"/>
                <a:gd name="T33" fmla="*/ 537 h 855"/>
                <a:gd name="T34" fmla="*/ 642 w 665"/>
                <a:gd name="T35" fmla="*/ 596 h 855"/>
                <a:gd name="T36" fmla="*/ 623 w 665"/>
                <a:gd name="T37" fmla="*/ 655 h 855"/>
                <a:gd name="T38" fmla="*/ 596 w 665"/>
                <a:gd name="T39" fmla="*/ 711 h 855"/>
                <a:gd name="T40" fmla="*/ 558 w 665"/>
                <a:gd name="T41" fmla="*/ 761 h 855"/>
                <a:gd name="T42" fmla="*/ 511 w 665"/>
                <a:gd name="T43" fmla="*/ 804 h 855"/>
                <a:gd name="T44" fmla="*/ 450 w 665"/>
                <a:gd name="T45" fmla="*/ 835 h 855"/>
                <a:gd name="T46" fmla="*/ 377 w 665"/>
                <a:gd name="T47" fmla="*/ 853 h 855"/>
                <a:gd name="T48" fmla="*/ 331 w 665"/>
                <a:gd name="T49" fmla="*/ 855 h 855"/>
                <a:gd name="T50" fmla="*/ 249 w 665"/>
                <a:gd name="T51" fmla="*/ 846 h 855"/>
                <a:gd name="T52" fmla="*/ 183 w 665"/>
                <a:gd name="T53" fmla="*/ 821 h 855"/>
                <a:gd name="T54" fmla="*/ 129 w 665"/>
                <a:gd name="T55" fmla="*/ 785 h 855"/>
                <a:gd name="T56" fmla="*/ 87 w 665"/>
                <a:gd name="T57" fmla="*/ 737 h 855"/>
                <a:gd name="T58" fmla="*/ 54 w 665"/>
                <a:gd name="T59" fmla="*/ 683 h 855"/>
                <a:gd name="T60" fmla="*/ 31 w 665"/>
                <a:gd name="T61" fmla="*/ 626 h 855"/>
                <a:gd name="T62" fmla="*/ 16 w 665"/>
                <a:gd name="T63" fmla="*/ 567 h 855"/>
                <a:gd name="T64" fmla="*/ 6 w 665"/>
                <a:gd name="T65" fmla="*/ 509 h 855"/>
                <a:gd name="T66" fmla="*/ 1 w 665"/>
                <a:gd name="T67" fmla="*/ 455 h 855"/>
                <a:gd name="T68" fmla="*/ 0 w 665"/>
                <a:gd name="T69" fmla="*/ 409 h 855"/>
                <a:gd name="T70" fmla="*/ 0 w 665"/>
                <a:gd name="T71" fmla="*/ 373 h 855"/>
                <a:gd name="T72" fmla="*/ 1 w 665"/>
                <a:gd name="T73" fmla="*/ 348 h 855"/>
                <a:gd name="T74" fmla="*/ 3 w 665"/>
                <a:gd name="T75" fmla="*/ 340 h 855"/>
                <a:gd name="T76" fmla="*/ 14 w 665"/>
                <a:gd name="T77" fmla="*/ 250 h 855"/>
                <a:gd name="T78" fmla="*/ 38 w 665"/>
                <a:gd name="T79" fmla="*/ 179 h 855"/>
                <a:gd name="T80" fmla="*/ 70 w 665"/>
                <a:gd name="T81" fmla="*/ 123 h 855"/>
                <a:gd name="T82" fmla="*/ 109 w 665"/>
                <a:gd name="T83" fmla="*/ 80 h 855"/>
                <a:gd name="T84" fmla="*/ 152 w 665"/>
                <a:gd name="T85" fmla="*/ 48 h 855"/>
                <a:gd name="T86" fmla="*/ 196 w 665"/>
                <a:gd name="T87" fmla="*/ 26 h 855"/>
                <a:gd name="T88" fmla="*/ 238 w 665"/>
                <a:gd name="T89" fmla="*/ 13 h 855"/>
                <a:gd name="T90" fmla="*/ 275 w 665"/>
                <a:gd name="T91" fmla="*/ 5 h 855"/>
                <a:gd name="T92" fmla="*/ 306 w 665"/>
                <a:gd name="T93" fmla="*/ 2 h 855"/>
                <a:gd name="T94" fmla="*/ 327 w 665"/>
                <a:gd name="T95" fmla="*/ 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65" h="855">
                  <a:moveTo>
                    <a:pt x="327" y="0"/>
                  </a:moveTo>
                  <a:lnTo>
                    <a:pt x="333" y="2"/>
                  </a:lnTo>
                  <a:lnTo>
                    <a:pt x="338" y="2"/>
                  </a:lnTo>
                  <a:lnTo>
                    <a:pt x="347" y="2"/>
                  </a:lnTo>
                  <a:lnTo>
                    <a:pt x="359" y="2"/>
                  </a:lnTo>
                  <a:lnTo>
                    <a:pt x="373" y="3"/>
                  </a:lnTo>
                  <a:lnTo>
                    <a:pt x="390" y="5"/>
                  </a:lnTo>
                  <a:lnTo>
                    <a:pt x="408" y="8"/>
                  </a:lnTo>
                  <a:lnTo>
                    <a:pt x="427" y="13"/>
                  </a:lnTo>
                  <a:lnTo>
                    <a:pt x="448" y="18"/>
                  </a:lnTo>
                  <a:lnTo>
                    <a:pt x="469" y="26"/>
                  </a:lnTo>
                  <a:lnTo>
                    <a:pt x="491" y="36"/>
                  </a:lnTo>
                  <a:lnTo>
                    <a:pt x="513" y="48"/>
                  </a:lnTo>
                  <a:lnTo>
                    <a:pt x="535" y="62"/>
                  </a:lnTo>
                  <a:lnTo>
                    <a:pt x="556" y="80"/>
                  </a:lnTo>
                  <a:lnTo>
                    <a:pt x="576" y="100"/>
                  </a:lnTo>
                  <a:lnTo>
                    <a:pt x="596" y="123"/>
                  </a:lnTo>
                  <a:lnTo>
                    <a:pt x="612" y="149"/>
                  </a:lnTo>
                  <a:lnTo>
                    <a:pt x="628" y="179"/>
                  </a:lnTo>
                  <a:lnTo>
                    <a:pt x="641" y="213"/>
                  </a:lnTo>
                  <a:lnTo>
                    <a:pt x="651" y="250"/>
                  </a:lnTo>
                  <a:lnTo>
                    <a:pt x="658" y="293"/>
                  </a:lnTo>
                  <a:lnTo>
                    <a:pt x="663" y="340"/>
                  </a:lnTo>
                  <a:lnTo>
                    <a:pt x="663" y="342"/>
                  </a:lnTo>
                  <a:lnTo>
                    <a:pt x="663" y="348"/>
                  </a:lnTo>
                  <a:lnTo>
                    <a:pt x="664" y="358"/>
                  </a:lnTo>
                  <a:lnTo>
                    <a:pt x="665" y="372"/>
                  </a:lnTo>
                  <a:lnTo>
                    <a:pt x="665" y="389"/>
                  </a:lnTo>
                  <a:lnTo>
                    <a:pt x="665" y="409"/>
                  </a:lnTo>
                  <a:lnTo>
                    <a:pt x="665" y="431"/>
                  </a:lnTo>
                  <a:lnTo>
                    <a:pt x="664" y="455"/>
                  </a:lnTo>
                  <a:lnTo>
                    <a:pt x="662" y="482"/>
                  </a:lnTo>
                  <a:lnTo>
                    <a:pt x="658" y="508"/>
                  </a:lnTo>
                  <a:lnTo>
                    <a:pt x="655" y="537"/>
                  </a:lnTo>
                  <a:lnTo>
                    <a:pt x="650" y="567"/>
                  </a:lnTo>
                  <a:lnTo>
                    <a:pt x="642" y="596"/>
                  </a:lnTo>
                  <a:lnTo>
                    <a:pt x="633" y="626"/>
                  </a:lnTo>
                  <a:lnTo>
                    <a:pt x="623" y="655"/>
                  </a:lnTo>
                  <a:lnTo>
                    <a:pt x="610" y="683"/>
                  </a:lnTo>
                  <a:lnTo>
                    <a:pt x="596" y="711"/>
                  </a:lnTo>
                  <a:lnTo>
                    <a:pt x="578" y="737"/>
                  </a:lnTo>
                  <a:lnTo>
                    <a:pt x="558" y="761"/>
                  </a:lnTo>
                  <a:lnTo>
                    <a:pt x="536" y="785"/>
                  </a:lnTo>
                  <a:lnTo>
                    <a:pt x="511" y="804"/>
                  </a:lnTo>
                  <a:lnTo>
                    <a:pt x="482" y="821"/>
                  </a:lnTo>
                  <a:lnTo>
                    <a:pt x="450" y="835"/>
                  </a:lnTo>
                  <a:lnTo>
                    <a:pt x="415" y="846"/>
                  </a:lnTo>
                  <a:lnTo>
                    <a:pt x="377" y="853"/>
                  </a:lnTo>
                  <a:lnTo>
                    <a:pt x="335" y="855"/>
                  </a:lnTo>
                  <a:lnTo>
                    <a:pt x="331" y="855"/>
                  </a:lnTo>
                  <a:lnTo>
                    <a:pt x="288" y="853"/>
                  </a:lnTo>
                  <a:lnTo>
                    <a:pt x="249" y="846"/>
                  </a:lnTo>
                  <a:lnTo>
                    <a:pt x="215" y="835"/>
                  </a:lnTo>
                  <a:lnTo>
                    <a:pt x="183" y="821"/>
                  </a:lnTo>
                  <a:lnTo>
                    <a:pt x="154" y="804"/>
                  </a:lnTo>
                  <a:lnTo>
                    <a:pt x="129" y="785"/>
                  </a:lnTo>
                  <a:lnTo>
                    <a:pt x="107" y="761"/>
                  </a:lnTo>
                  <a:lnTo>
                    <a:pt x="87" y="737"/>
                  </a:lnTo>
                  <a:lnTo>
                    <a:pt x="70" y="711"/>
                  </a:lnTo>
                  <a:lnTo>
                    <a:pt x="54" y="683"/>
                  </a:lnTo>
                  <a:lnTo>
                    <a:pt x="42" y="655"/>
                  </a:lnTo>
                  <a:lnTo>
                    <a:pt x="31" y="626"/>
                  </a:lnTo>
                  <a:lnTo>
                    <a:pt x="22" y="596"/>
                  </a:lnTo>
                  <a:lnTo>
                    <a:pt x="16" y="567"/>
                  </a:lnTo>
                  <a:lnTo>
                    <a:pt x="10" y="538"/>
                  </a:lnTo>
                  <a:lnTo>
                    <a:pt x="6" y="509"/>
                  </a:lnTo>
                  <a:lnTo>
                    <a:pt x="4" y="482"/>
                  </a:lnTo>
                  <a:lnTo>
                    <a:pt x="1" y="455"/>
                  </a:lnTo>
                  <a:lnTo>
                    <a:pt x="0" y="431"/>
                  </a:lnTo>
                  <a:lnTo>
                    <a:pt x="0" y="409"/>
                  </a:lnTo>
                  <a:lnTo>
                    <a:pt x="0" y="389"/>
                  </a:lnTo>
                  <a:lnTo>
                    <a:pt x="0" y="373"/>
                  </a:lnTo>
                  <a:lnTo>
                    <a:pt x="1" y="358"/>
                  </a:lnTo>
                  <a:lnTo>
                    <a:pt x="1" y="348"/>
                  </a:lnTo>
                  <a:lnTo>
                    <a:pt x="3" y="342"/>
                  </a:lnTo>
                  <a:lnTo>
                    <a:pt x="3" y="340"/>
                  </a:lnTo>
                  <a:lnTo>
                    <a:pt x="7" y="293"/>
                  </a:lnTo>
                  <a:lnTo>
                    <a:pt x="14" y="250"/>
                  </a:lnTo>
                  <a:lnTo>
                    <a:pt x="25" y="213"/>
                  </a:lnTo>
                  <a:lnTo>
                    <a:pt x="38" y="179"/>
                  </a:lnTo>
                  <a:lnTo>
                    <a:pt x="53" y="149"/>
                  </a:lnTo>
                  <a:lnTo>
                    <a:pt x="70" y="123"/>
                  </a:lnTo>
                  <a:lnTo>
                    <a:pt x="88" y="100"/>
                  </a:lnTo>
                  <a:lnTo>
                    <a:pt x="109" y="80"/>
                  </a:lnTo>
                  <a:lnTo>
                    <a:pt x="130" y="62"/>
                  </a:lnTo>
                  <a:lnTo>
                    <a:pt x="152" y="48"/>
                  </a:lnTo>
                  <a:lnTo>
                    <a:pt x="174" y="36"/>
                  </a:lnTo>
                  <a:lnTo>
                    <a:pt x="196" y="26"/>
                  </a:lnTo>
                  <a:lnTo>
                    <a:pt x="217" y="18"/>
                  </a:lnTo>
                  <a:lnTo>
                    <a:pt x="238" y="13"/>
                  </a:lnTo>
                  <a:lnTo>
                    <a:pt x="258" y="8"/>
                  </a:lnTo>
                  <a:lnTo>
                    <a:pt x="275" y="5"/>
                  </a:lnTo>
                  <a:lnTo>
                    <a:pt x="292" y="3"/>
                  </a:lnTo>
                  <a:lnTo>
                    <a:pt x="306" y="2"/>
                  </a:lnTo>
                  <a:lnTo>
                    <a:pt x="318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" name="Freeform 285">
              <a:extLst>
                <a:ext uri="{FF2B5EF4-FFF2-40B4-BE49-F238E27FC236}">
                  <a16:creationId xmlns:a16="http://schemas.microsoft.com/office/drawing/2014/main" id="{7A5EE1B8-84DC-A89F-A350-55973E66A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846"/>
              <a:ext cx="907" cy="251"/>
            </a:xfrm>
            <a:custGeom>
              <a:avLst/>
              <a:gdLst>
                <a:gd name="T0" fmla="*/ 1830 w 3630"/>
                <a:gd name="T1" fmla="*/ 0 h 1001"/>
                <a:gd name="T2" fmla="*/ 1872 w 3630"/>
                <a:gd name="T3" fmla="*/ 9 h 1001"/>
                <a:gd name="T4" fmla="*/ 1914 w 3630"/>
                <a:gd name="T5" fmla="*/ 36 h 1001"/>
                <a:gd name="T6" fmla="*/ 1932 w 3630"/>
                <a:gd name="T7" fmla="*/ 91 h 1001"/>
                <a:gd name="T8" fmla="*/ 1902 w 3630"/>
                <a:gd name="T9" fmla="*/ 184 h 1001"/>
                <a:gd name="T10" fmla="*/ 2122 w 3630"/>
                <a:gd name="T11" fmla="*/ 0 h 1001"/>
                <a:gd name="T12" fmla="*/ 2163 w 3630"/>
                <a:gd name="T13" fmla="*/ 21 h 1001"/>
                <a:gd name="T14" fmla="*/ 2265 w 3630"/>
                <a:gd name="T15" fmla="*/ 74 h 1001"/>
                <a:gd name="T16" fmla="*/ 2404 w 3630"/>
                <a:gd name="T17" fmla="*/ 151 h 1001"/>
                <a:gd name="T18" fmla="*/ 2542 w 3630"/>
                <a:gd name="T19" fmla="*/ 237 h 1001"/>
                <a:gd name="T20" fmla="*/ 2640 w 3630"/>
                <a:gd name="T21" fmla="*/ 217 h 1001"/>
                <a:gd name="T22" fmla="*/ 2682 w 3630"/>
                <a:gd name="T23" fmla="*/ 197 h 1001"/>
                <a:gd name="T24" fmla="*/ 2857 w 3630"/>
                <a:gd name="T25" fmla="*/ 340 h 1001"/>
                <a:gd name="T26" fmla="*/ 2835 w 3630"/>
                <a:gd name="T27" fmla="*/ 261 h 1001"/>
                <a:gd name="T28" fmla="*/ 2857 w 3630"/>
                <a:gd name="T29" fmla="*/ 218 h 1001"/>
                <a:gd name="T30" fmla="*/ 2897 w 3630"/>
                <a:gd name="T31" fmla="*/ 200 h 1001"/>
                <a:gd name="T32" fmla="*/ 2928 w 3630"/>
                <a:gd name="T33" fmla="*/ 197 h 1001"/>
                <a:gd name="T34" fmla="*/ 2951 w 3630"/>
                <a:gd name="T35" fmla="*/ 199 h 1001"/>
                <a:gd name="T36" fmla="*/ 2990 w 3630"/>
                <a:gd name="T37" fmla="*/ 211 h 1001"/>
                <a:gd name="T38" fmla="*/ 3020 w 3630"/>
                <a:gd name="T39" fmla="*/ 248 h 1001"/>
                <a:gd name="T40" fmla="*/ 3011 w 3630"/>
                <a:gd name="T41" fmla="*/ 317 h 1001"/>
                <a:gd name="T42" fmla="*/ 3042 w 3630"/>
                <a:gd name="T43" fmla="*/ 619 h 1001"/>
                <a:gd name="T44" fmla="*/ 3196 w 3630"/>
                <a:gd name="T45" fmla="*/ 208 h 1001"/>
                <a:gd name="T46" fmla="*/ 3278 w 3630"/>
                <a:gd name="T47" fmla="*/ 250 h 1001"/>
                <a:gd name="T48" fmla="*/ 3395 w 3630"/>
                <a:gd name="T49" fmla="*/ 315 h 1001"/>
                <a:gd name="T50" fmla="*/ 3526 w 3630"/>
                <a:gd name="T51" fmla="*/ 396 h 1001"/>
                <a:gd name="T52" fmla="*/ 3608 w 3630"/>
                <a:gd name="T53" fmla="*/ 500 h 1001"/>
                <a:gd name="T54" fmla="*/ 3629 w 3630"/>
                <a:gd name="T55" fmla="*/ 630 h 1001"/>
                <a:gd name="T56" fmla="*/ 2 w 3630"/>
                <a:gd name="T57" fmla="*/ 594 h 1001"/>
                <a:gd name="T58" fmla="*/ 34 w 3630"/>
                <a:gd name="T59" fmla="*/ 471 h 1001"/>
                <a:gd name="T60" fmla="*/ 136 w 3630"/>
                <a:gd name="T61" fmla="*/ 371 h 1001"/>
                <a:gd name="T62" fmla="*/ 265 w 3630"/>
                <a:gd name="T63" fmla="*/ 296 h 1001"/>
                <a:gd name="T64" fmla="*/ 375 w 3630"/>
                <a:gd name="T65" fmla="*/ 236 h 1001"/>
                <a:gd name="T66" fmla="*/ 444 w 3630"/>
                <a:gd name="T67" fmla="*/ 201 h 1001"/>
                <a:gd name="T68" fmla="*/ 664 w 3630"/>
                <a:gd name="T69" fmla="*/ 398 h 1001"/>
                <a:gd name="T70" fmla="*/ 610 w 3630"/>
                <a:gd name="T71" fmla="*/ 295 h 1001"/>
                <a:gd name="T72" fmla="*/ 614 w 3630"/>
                <a:gd name="T73" fmla="*/ 236 h 1001"/>
                <a:gd name="T74" fmla="*/ 648 w 3630"/>
                <a:gd name="T75" fmla="*/ 207 h 1001"/>
                <a:gd name="T76" fmla="*/ 687 w 3630"/>
                <a:gd name="T77" fmla="*/ 198 h 1001"/>
                <a:gd name="T78" fmla="*/ 707 w 3630"/>
                <a:gd name="T79" fmla="*/ 197 h 1001"/>
                <a:gd name="T80" fmla="*/ 742 w 3630"/>
                <a:gd name="T81" fmla="*/ 204 h 1001"/>
                <a:gd name="T82" fmla="*/ 779 w 3630"/>
                <a:gd name="T83" fmla="*/ 226 h 1001"/>
                <a:gd name="T84" fmla="*/ 794 w 3630"/>
                <a:gd name="T85" fmla="*/ 277 h 1001"/>
                <a:gd name="T86" fmla="*/ 756 w 3630"/>
                <a:gd name="T87" fmla="*/ 368 h 1001"/>
                <a:gd name="T88" fmla="*/ 950 w 3630"/>
                <a:gd name="T89" fmla="*/ 198 h 1001"/>
                <a:gd name="T90" fmla="*/ 1010 w 3630"/>
                <a:gd name="T91" fmla="*/ 229 h 1001"/>
                <a:gd name="T92" fmla="*/ 1115 w 3630"/>
                <a:gd name="T93" fmla="*/ 218 h 1001"/>
                <a:gd name="T94" fmla="*/ 1265 w 3630"/>
                <a:gd name="T95" fmla="*/ 130 h 1001"/>
                <a:gd name="T96" fmla="*/ 1397 w 3630"/>
                <a:gd name="T97" fmla="*/ 58 h 1001"/>
                <a:gd name="T98" fmla="*/ 1486 w 3630"/>
                <a:gd name="T99" fmla="*/ 12 h 1001"/>
                <a:gd name="T100" fmla="*/ 1674 w 3630"/>
                <a:gd name="T101" fmla="*/ 523 h 1001"/>
                <a:gd name="T102" fmla="*/ 1716 w 3630"/>
                <a:gd name="T103" fmla="*/ 156 h 1001"/>
                <a:gd name="T104" fmla="*/ 1699 w 3630"/>
                <a:gd name="T105" fmla="*/ 74 h 1001"/>
                <a:gd name="T106" fmla="*/ 1726 w 3630"/>
                <a:gd name="T107" fmla="*/ 26 h 1001"/>
                <a:gd name="T108" fmla="*/ 1770 w 3630"/>
                <a:gd name="T109" fmla="*/ 5 h 1001"/>
                <a:gd name="T110" fmla="*/ 1808 w 3630"/>
                <a:gd name="T111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30" h="1001">
                  <a:moveTo>
                    <a:pt x="1815" y="0"/>
                  </a:moveTo>
                  <a:lnTo>
                    <a:pt x="1816" y="0"/>
                  </a:lnTo>
                  <a:lnTo>
                    <a:pt x="1823" y="0"/>
                  </a:lnTo>
                  <a:lnTo>
                    <a:pt x="1830" y="0"/>
                  </a:lnTo>
                  <a:lnTo>
                    <a:pt x="1839" y="1"/>
                  </a:lnTo>
                  <a:lnTo>
                    <a:pt x="1850" y="3"/>
                  </a:lnTo>
                  <a:lnTo>
                    <a:pt x="1861" y="5"/>
                  </a:lnTo>
                  <a:lnTo>
                    <a:pt x="1872" y="9"/>
                  </a:lnTo>
                  <a:lnTo>
                    <a:pt x="1884" y="14"/>
                  </a:lnTo>
                  <a:lnTo>
                    <a:pt x="1895" y="20"/>
                  </a:lnTo>
                  <a:lnTo>
                    <a:pt x="1905" y="26"/>
                  </a:lnTo>
                  <a:lnTo>
                    <a:pt x="1914" y="36"/>
                  </a:lnTo>
                  <a:lnTo>
                    <a:pt x="1922" y="46"/>
                  </a:lnTo>
                  <a:lnTo>
                    <a:pt x="1927" y="59"/>
                  </a:lnTo>
                  <a:lnTo>
                    <a:pt x="1932" y="74"/>
                  </a:lnTo>
                  <a:lnTo>
                    <a:pt x="1932" y="91"/>
                  </a:lnTo>
                  <a:lnTo>
                    <a:pt x="1929" y="110"/>
                  </a:lnTo>
                  <a:lnTo>
                    <a:pt x="1924" y="132"/>
                  </a:lnTo>
                  <a:lnTo>
                    <a:pt x="1915" y="156"/>
                  </a:lnTo>
                  <a:lnTo>
                    <a:pt x="1902" y="184"/>
                  </a:lnTo>
                  <a:lnTo>
                    <a:pt x="1883" y="215"/>
                  </a:lnTo>
                  <a:lnTo>
                    <a:pt x="1861" y="249"/>
                  </a:lnTo>
                  <a:lnTo>
                    <a:pt x="1957" y="523"/>
                  </a:lnTo>
                  <a:lnTo>
                    <a:pt x="2122" y="0"/>
                  </a:lnTo>
                  <a:lnTo>
                    <a:pt x="2125" y="2"/>
                  </a:lnTo>
                  <a:lnTo>
                    <a:pt x="2133" y="5"/>
                  </a:lnTo>
                  <a:lnTo>
                    <a:pt x="2145" y="12"/>
                  </a:lnTo>
                  <a:lnTo>
                    <a:pt x="2163" y="21"/>
                  </a:lnTo>
                  <a:lnTo>
                    <a:pt x="2183" y="31"/>
                  </a:lnTo>
                  <a:lnTo>
                    <a:pt x="2207" y="44"/>
                  </a:lnTo>
                  <a:lnTo>
                    <a:pt x="2234" y="58"/>
                  </a:lnTo>
                  <a:lnTo>
                    <a:pt x="2265" y="74"/>
                  </a:lnTo>
                  <a:lnTo>
                    <a:pt x="2297" y="91"/>
                  </a:lnTo>
                  <a:lnTo>
                    <a:pt x="2331" y="110"/>
                  </a:lnTo>
                  <a:lnTo>
                    <a:pt x="2366" y="130"/>
                  </a:lnTo>
                  <a:lnTo>
                    <a:pt x="2404" y="151"/>
                  </a:lnTo>
                  <a:lnTo>
                    <a:pt x="2440" y="173"/>
                  </a:lnTo>
                  <a:lnTo>
                    <a:pt x="2479" y="195"/>
                  </a:lnTo>
                  <a:lnTo>
                    <a:pt x="2516" y="218"/>
                  </a:lnTo>
                  <a:lnTo>
                    <a:pt x="2542" y="237"/>
                  </a:lnTo>
                  <a:lnTo>
                    <a:pt x="2568" y="255"/>
                  </a:lnTo>
                  <a:lnTo>
                    <a:pt x="2595" y="241"/>
                  </a:lnTo>
                  <a:lnTo>
                    <a:pt x="2619" y="228"/>
                  </a:lnTo>
                  <a:lnTo>
                    <a:pt x="2640" y="217"/>
                  </a:lnTo>
                  <a:lnTo>
                    <a:pt x="2658" y="208"/>
                  </a:lnTo>
                  <a:lnTo>
                    <a:pt x="2671" y="203"/>
                  </a:lnTo>
                  <a:lnTo>
                    <a:pt x="2679" y="198"/>
                  </a:lnTo>
                  <a:lnTo>
                    <a:pt x="2682" y="197"/>
                  </a:lnTo>
                  <a:lnTo>
                    <a:pt x="2815" y="618"/>
                  </a:lnTo>
                  <a:lnTo>
                    <a:pt x="2892" y="398"/>
                  </a:lnTo>
                  <a:lnTo>
                    <a:pt x="2873" y="368"/>
                  </a:lnTo>
                  <a:lnTo>
                    <a:pt x="2857" y="340"/>
                  </a:lnTo>
                  <a:lnTo>
                    <a:pt x="2846" y="317"/>
                  </a:lnTo>
                  <a:lnTo>
                    <a:pt x="2838" y="295"/>
                  </a:lnTo>
                  <a:lnTo>
                    <a:pt x="2835" y="277"/>
                  </a:lnTo>
                  <a:lnTo>
                    <a:pt x="2835" y="261"/>
                  </a:lnTo>
                  <a:lnTo>
                    <a:pt x="2837" y="248"/>
                  </a:lnTo>
                  <a:lnTo>
                    <a:pt x="2843" y="236"/>
                  </a:lnTo>
                  <a:lnTo>
                    <a:pt x="2849" y="226"/>
                  </a:lnTo>
                  <a:lnTo>
                    <a:pt x="2857" y="218"/>
                  </a:lnTo>
                  <a:lnTo>
                    <a:pt x="2867" y="211"/>
                  </a:lnTo>
                  <a:lnTo>
                    <a:pt x="2877" y="207"/>
                  </a:lnTo>
                  <a:lnTo>
                    <a:pt x="2887" y="204"/>
                  </a:lnTo>
                  <a:lnTo>
                    <a:pt x="2897" y="200"/>
                  </a:lnTo>
                  <a:lnTo>
                    <a:pt x="2907" y="199"/>
                  </a:lnTo>
                  <a:lnTo>
                    <a:pt x="2916" y="198"/>
                  </a:lnTo>
                  <a:lnTo>
                    <a:pt x="2922" y="197"/>
                  </a:lnTo>
                  <a:lnTo>
                    <a:pt x="2928" y="197"/>
                  </a:lnTo>
                  <a:lnTo>
                    <a:pt x="2930" y="197"/>
                  </a:lnTo>
                  <a:lnTo>
                    <a:pt x="2934" y="197"/>
                  </a:lnTo>
                  <a:lnTo>
                    <a:pt x="2942" y="198"/>
                  </a:lnTo>
                  <a:lnTo>
                    <a:pt x="2951" y="199"/>
                  </a:lnTo>
                  <a:lnTo>
                    <a:pt x="2960" y="200"/>
                  </a:lnTo>
                  <a:lnTo>
                    <a:pt x="2971" y="204"/>
                  </a:lnTo>
                  <a:lnTo>
                    <a:pt x="2980" y="207"/>
                  </a:lnTo>
                  <a:lnTo>
                    <a:pt x="2990" y="211"/>
                  </a:lnTo>
                  <a:lnTo>
                    <a:pt x="3000" y="218"/>
                  </a:lnTo>
                  <a:lnTo>
                    <a:pt x="3008" y="226"/>
                  </a:lnTo>
                  <a:lnTo>
                    <a:pt x="3015" y="236"/>
                  </a:lnTo>
                  <a:lnTo>
                    <a:pt x="3020" y="248"/>
                  </a:lnTo>
                  <a:lnTo>
                    <a:pt x="3022" y="261"/>
                  </a:lnTo>
                  <a:lnTo>
                    <a:pt x="3022" y="277"/>
                  </a:lnTo>
                  <a:lnTo>
                    <a:pt x="3018" y="295"/>
                  </a:lnTo>
                  <a:lnTo>
                    <a:pt x="3011" y="317"/>
                  </a:lnTo>
                  <a:lnTo>
                    <a:pt x="3000" y="340"/>
                  </a:lnTo>
                  <a:lnTo>
                    <a:pt x="2985" y="368"/>
                  </a:lnTo>
                  <a:lnTo>
                    <a:pt x="2965" y="398"/>
                  </a:lnTo>
                  <a:lnTo>
                    <a:pt x="3042" y="619"/>
                  </a:lnTo>
                  <a:lnTo>
                    <a:pt x="3175" y="197"/>
                  </a:lnTo>
                  <a:lnTo>
                    <a:pt x="3177" y="198"/>
                  </a:lnTo>
                  <a:lnTo>
                    <a:pt x="3185" y="203"/>
                  </a:lnTo>
                  <a:lnTo>
                    <a:pt x="3196" y="208"/>
                  </a:lnTo>
                  <a:lnTo>
                    <a:pt x="3212" y="216"/>
                  </a:lnTo>
                  <a:lnTo>
                    <a:pt x="3231" y="226"/>
                  </a:lnTo>
                  <a:lnTo>
                    <a:pt x="3253" y="237"/>
                  </a:lnTo>
                  <a:lnTo>
                    <a:pt x="3278" y="250"/>
                  </a:lnTo>
                  <a:lnTo>
                    <a:pt x="3305" y="264"/>
                  </a:lnTo>
                  <a:lnTo>
                    <a:pt x="3334" y="280"/>
                  </a:lnTo>
                  <a:lnTo>
                    <a:pt x="3363" y="296"/>
                  </a:lnTo>
                  <a:lnTo>
                    <a:pt x="3395" y="315"/>
                  </a:lnTo>
                  <a:lnTo>
                    <a:pt x="3427" y="333"/>
                  </a:lnTo>
                  <a:lnTo>
                    <a:pt x="3459" y="352"/>
                  </a:lnTo>
                  <a:lnTo>
                    <a:pt x="3492" y="372"/>
                  </a:lnTo>
                  <a:lnTo>
                    <a:pt x="3526" y="396"/>
                  </a:lnTo>
                  <a:lnTo>
                    <a:pt x="3554" y="421"/>
                  </a:lnTo>
                  <a:lnTo>
                    <a:pt x="3577" y="446"/>
                  </a:lnTo>
                  <a:lnTo>
                    <a:pt x="3595" y="472"/>
                  </a:lnTo>
                  <a:lnTo>
                    <a:pt x="3608" y="500"/>
                  </a:lnTo>
                  <a:lnTo>
                    <a:pt x="3617" y="530"/>
                  </a:lnTo>
                  <a:lnTo>
                    <a:pt x="3623" y="561"/>
                  </a:lnTo>
                  <a:lnTo>
                    <a:pt x="3626" y="594"/>
                  </a:lnTo>
                  <a:lnTo>
                    <a:pt x="3629" y="630"/>
                  </a:lnTo>
                  <a:lnTo>
                    <a:pt x="3630" y="1001"/>
                  </a:lnTo>
                  <a:lnTo>
                    <a:pt x="0" y="1001"/>
                  </a:lnTo>
                  <a:lnTo>
                    <a:pt x="0" y="629"/>
                  </a:lnTo>
                  <a:lnTo>
                    <a:pt x="2" y="594"/>
                  </a:lnTo>
                  <a:lnTo>
                    <a:pt x="6" y="561"/>
                  </a:lnTo>
                  <a:lnTo>
                    <a:pt x="12" y="529"/>
                  </a:lnTo>
                  <a:lnTo>
                    <a:pt x="21" y="500"/>
                  </a:lnTo>
                  <a:lnTo>
                    <a:pt x="34" y="471"/>
                  </a:lnTo>
                  <a:lnTo>
                    <a:pt x="52" y="445"/>
                  </a:lnTo>
                  <a:lnTo>
                    <a:pt x="74" y="420"/>
                  </a:lnTo>
                  <a:lnTo>
                    <a:pt x="102" y="395"/>
                  </a:lnTo>
                  <a:lnTo>
                    <a:pt x="136" y="371"/>
                  </a:lnTo>
                  <a:lnTo>
                    <a:pt x="168" y="351"/>
                  </a:lnTo>
                  <a:lnTo>
                    <a:pt x="201" y="333"/>
                  </a:lnTo>
                  <a:lnTo>
                    <a:pt x="233" y="314"/>
                  </a:lnTo>
                  <a:lnTo>
                    <a:pt x="265" y="296"/>
                  </a:lnTo>
                  <a:lnTo>
                    <a:pt x="295" y="279"/>
                  </a:lnTo>
                  <a:lnTo>
                    <a:pt x="324" y="263"/>
                  </a:lnTo>
                  <a:lnTo>
                    <a:pt x="351" y="249"/>
                  </a:lnTo>
                  <a:lnTo>
                    <a:pt x="375" y="236"/>
                  </a:lnTo>
                  <a:lnTo>
                    <a:pt x="397" y="225"/>
                  </a:lnTo>
                  <a:lnTo>
                    <a:pt x="417" y="215"/>
                  </a:lnTo>
                  <a:lnTo>
                    <a:pt x="433" y="207"/>
                  </a:lnTo>
                  <a:lnTo>
                    <a:pt x="444" y="201"/>
                  </a:lnTo>
                  <a:lnTo>
                    <a:pt x="451" y="198"/>
                  </a:lnTo>
                  <a:lnTo>
                    <a:pt x="453" y="197"/>
                  </a:lnTo>
                  <a:lnTo>
                    <a:pt x="587" y="618"/>
                  </a:lnTo>
                  <a:lnTo>
                    <a:pt x="664" y="398"/>
                  </a:lnTo>
                  <a:lnTo>
                    <a:pt x="644" y="368"/>
                  </a:lnTo>
                  <a:lnTo>
                    <a:pt x="628" y="340"/>
                  </a:lnTo>
                  <a:lnTo>
                    <a:pt x="617" y="317"/>
                  </a:lnTo>
                  <a:lnTo>
                    <a:pt x="610" y="295"/>
                  </a:lnTo>
                  <a:lnTo>
                    <a:pt x="606" y="277"/>
                  </a:lnTo>
                  <a:lnTo>
                    <a:pt x="606" y="261"/>
                  </a:lnTo>
                  <a:lnTo>
                    <a:pt x="609" y="248"/>
                  </a:lnTo>
                  <a:lnTo>
                    <a:pt x="614" y="236"/>
                  </a:lnTo>
                  <a:lnTo>
                    <a:pt x="621" y="226"/>
                  </a:lnTo>
                  <a:lnTo>
                    <a:pt x="628" y="218"/>
                  </a:lnTo>
                  <a:lnTo>
                    <a:pt x="638" y="211"/>
                  </a:lnTo>
                  <a:lnTo>
                    <a:pt x="648" y="207"/>
                  </a:lnTo>
                  <a:lnTo>
                    <a:pt x="658" y="204"/>
                  </a:lnTo>
                  <a:lnTo>
                    <a:pt x="669" y="200"/>
                  </a:lnTo>
                  <a:lnTo>
                    <a:pt x="678" y="199"/>
                  </a:lnTo>
                  <a:lnTo>
                    <a:pt x="687" y="198"/>
                  </a:lnTo>
                  <a:lnTo>
                    <a:pt x="693" y="197"/>
                  </a:lnTo>
                  <a:lnTo>
                    <a:pt x="699" y="197"/>
                  </a:lnTo>
                  <a:lnTo>
                    <a:pt x="701" y="197"/>
                  </a:lnTo>
                  <a:lnTo>
                    <a:pt x="707" y="197"/>
                  </a:lnTo>
                  <a:lnTo>
                    <a:pt x="713" y="198"/>
                  </a:lnTo>
                  <a:lnTo>
                    <a:pt x="722" y="199"/>
                  </a:lnTo>
                  <a:lnTo>
                    <a:pt x="732" y="200"/>
                  </a:lnTo>
                  <a:lnTo>
                    <a:pt x="742" y="204"/>
                  </a:lnTo>
                  <a:lnTo>
                    <a:pt x="752" y="207"/>
                  </a:lnTo>
                  <a:lnTo>
                    <a:pt x="762" y="211"/>
                  </a:lnTo>
                  <a:lnTo>
                    <a:pt x="772" y="218"/>
                  </a:lnTo>
                  <a:lnTo>
                    <a:pt x="779" y="226"/>
                  </a:lnTo>
                  <a:lnTo>
                    <a:pt x="786" y="236"/>
                  </a:lnTo>
                  <a:lnTo>
                    <a:pt x="791" y="248"/>
                  </a:lnTo>
                  <a:lnTo>
                    <a:pt x="794" y="261"/>
                  </a:lnTo>
                  <a:lnTo>
                    <a:pt x="794" y="277"/>
                  </a:lnTo>
                  <a:lnTo>
                    <a:pt x="790" y="295"/>
                  </a:lnTo>
                  <a:lnTo>
                    <a:pt x="783" y="317"/>
                  </a:lnTo>
                  <a:lnTo>
                    <a:pt x="772" y="340"/>
                  </a:lnTo>
                  <a:lnTo>
                    <a:pt x="756" y="368"/>
                  </a:lnTo>
                  <a:lnTo>
                    <a:pt x="736" y="398"/>
                  </a:lnTo>
                  <a:lnTo>
                    <a:pt x="813" y="618"/>
                  </a:lnTo>
                  <a:lnTo>
                    <a:pt x="947" y="197"/>
                  </a:lnTo>
                  <a:lnTo>
                    <a:pt x="950" y="198"/>
                  </a:lnTo>
                  <a:lnTo>
                    <a:pt x="958" y="203"/>
                  </a:lnTo>
                  <a:lnTo>
                    <a:pt x="971" y="209"/>
                  </a:lnTo>
                  <a:lnTo>
                    <a:pt x="988" y="218"/>
                  </a:lnTo>
                  <a:lnTo>
                    <a:pt x="1010" y="229"/>
                  </a:lnTo>
                  <a:lnTo>
                    <a:pt x="1035" y="241"/>
                  </a:lnTo>
                  <a:lnTo>
                    <a:pt x="1063" y="257"/>
                  </a:lnTo>
                  <a:lnTo>
                    <a:pt x="1087" y="237"/>
                  </a:lnTo>
                  <a:lnTo>
                    <a:pt x="1115" y="218"/>
                  </a:lnTo>
                  <a:lnTo>
                    <a:pt x="1152" y="195"/>
                  </a:lnTo>
                  <a:lnTo>
                    <a:pt x="1191" y="173"/>
                  </a:lnTo>
                  <a:lnTo>
                    <a:pt x="1227" y="151"/>
                  </a:lnTo>
                  <a:lnTo>
                    <a:pt x="1265" y="130"/>
                  </a:lnTo>
                  <a:lnTo>
                    <a:pt x="1300" y="110"/>
                  </a:lnTo>
                  <a:lnTo>
                    <a:pt x="1334" y="91"/>
                  </a:lnTo>
                  <a:lnTo>
                    <a:pt x="1366" y="74"/>
                  </a:lnTo>
                  <a:lnTo>
                    <a:pt x="1397" y="58"/>
                  </a:lnTo>
                  <a:lnTo>
                    <a:pt x="1424" y="44"/>
                  </a:lnTo>
                  <a:lnTo>
                    <a:pt x="1448" y="31"/>
                  </a:lnTo>
                  <a:lnTo>
                    <a:pt x="1468" y="21"/>
                  </a:lnTo>
                  <a:lnTo>
                    <a:pt x="1486" y="12"/>
                  </a:lnTo>
                  <a:lnTo>
                    <a:pt x="1498" y="5"/>
                  </a:lnTo>
                  <a:lnTo>
                    <a:pt x="1506" y="2"/>
                  </a:lnTo>
                  <a:lnTo>
                    <a:pt x="1509" y="0"/>
                  </a:lnTo>
                  <a:lnTo>
                    <a:pt x="1674" y="523"/>
                  </a:lnTo>
                  <a:lnTo>
                    <a:pt x="1770" y="249"/>
                  </a:lnTo>
                  <a:lnTo>
                    <a:pt x="1748" y="215"/>
                  </a:lnTo>
                  <a:lnTo>
                    <a:pt x="1729" y="184"/>
                  </a:lnTo>
                  <a:lnTo>
                    <a:pt x="1716" y="156"/>
                  </a:lnTo>
                  <a:lnTo>
                    <a:pt x="1707" y="132"/>
                  </a:lnTo>
                  <a:lnTo>
                    <a:pt x="1702" y="110"/>
                  </a:lnTo>
                  <a:lnTo>
                    <a:pt x="1699" y="90"/>
                  </a:lnTo>
                  <a:lnTo>
                    <a:pt x="1699" y="74"/>
                  </a:lnTo>
                  <a:lnTo>
                    <a:pt x="1704" y="58"/>
                  </a:lnTo>
                  <a:lnTo>
                    <a:pt x="1709" y="46"/>
                  </a:lnTo>
                  <a:lnTo>
                    <a:pt x="1717" y="35"/>
                  </a:lnTo>
                  <a:lnTo>
                    <a:pt x="1726" y="26"/>
                  </a:lnTo>
                  <a:lnTo>
                    <a:pt x="1736" y="19"/>
                  </a:lnTo>
                  <a:lnTo>
                    <a:pt x="1747" y="13"/>
                  </a:lnTo>
                  <a:lnTo>
                    <a:pt x="1759" y="9"/>
                  </a:lnTo>
                  <a:lnTo>
                    <a:pt x="1770" y="5"/>
                  </a:lnTo>
                  <a:lnTo>
                    <a:pt x="1781" y="3"/>
                  </a:lnTo>
                  <a:lnTo>
                    <a:pt x="1792" y="1"/>
                  </a:lnTo>
                  <a:lnTo>
                    <a:pt x="1801" y="0"/>
                  </a:lnTo>
                  <a:lnTo>
                    <a:pt x="1808" y="0"/>
                  </a:lnTo>
                  <a:lnTo>
                    <a:pt x="18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" name="Freeform 286">
              <a:extLst>
                <a:ext uri="{FF2B5EF4-FFF2-40B4-BE49-F238E27FC236}">
                  <a16:creationId xmlns:a16="http://schemas.microsoft.com/office/drawing/2014/main" id="{EADA2893-2B3C-4FD2-3B7A-489A5A261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" y="1660"/>
              <a:ext cx="167" cy="214"/>
            </a:xfrm>
            <a:custGeom>
              <a:avLst/>
              <a:gdLst>
                <a:gd name="T0" fmla="*/ 333 w 665"/>
                <a:gd name="T1" fmla="*/ 2 h 855"/>
                <a:gd name="T2" fmla="*/ 347 w 665"/>
                <a:gd name="T3" fmla="*/ 2 h 855"/>
                <a:gd name="T4" fmla="*/ 374 w 665"/>
                <a:gd name="T5" fmla="*/ 3 h 855"/>
                <a:gd name="T6" fmla="*/ 408 w 665"/>
                <a:gd name="T7" fmla="*/ 8 h 855"/>
                <a:gd name="T8" fmla="*/ 448 w 665"/>
                <a:gd name="T9" fmla="*/ 18 h 855"/>
                <a:gd name="T10" fmla="*/ 491 w 665"/>
                <a:gd name="T11" fmla="*/ 36 h 855"/>
                <a:gd name="T12" fmla="*/ 535 w 665"/>
                <a:gd name="T13" fmla="*/ 62 h 855"/>
                <a:gd name="T14" fmla="*/ 576 w 665"/>
                <a:gd name="T15" fmla="*/ 100 h 855"/>
                <a:gd name="T16" fmla="*/ 612 w 665"/>
                <a:gd name="T17" fmla="*/ 149 h 855"/>
                <a:gd name="T18" fmla="*/ 641 w 665"/>
                <a:gd name="T19" fmla="*/ 213 h 855"/>
                <a:gd name="T20" fmla="*/ 659 w 665"/>
                <a:gd name="T21" fmla="*/ 293 h 855"/>
                <a:gd name="T22" fmla="*/ 663 w 665"/>
                <a:gd name="T23" fmla="*/ 342 h 855"/>
                <a:gd name="T24" fmla="*/ 664 w 665"/>
                <a:gd name="T25" fmla="*/ 358 h 855"/>
                <a:gd name="T26" fmla="*/ 665 w 665"/>
                <a:gd name="T27" fmla="*/ 389 h 855"/>
                <a:gd name="T28" fmla="*/ 665 w 665"/>
                <a:gd name="T29" fmla="*/ 431 h 855"/>
                <a:gd name="T30" fmla="*/ 662 w 665"/>
                <a:gd name="T31" fmla="*/ 482 h 855"/>
                <a:gd name="T32" fmla="*/ 655 w 665"/>
                <a:gd name="T33" fmla="*/ 537 h 855"/>
                <a:gd name="T34" fmla="*/ 643 w 665"/>
                <a:gd name="T35" fmla="*/ 596 h 855"/>
                <a:gd name="T36" fmla="*/ 623 w 665"/>
                <a:gd name="T37" fmla="*/ 655 h 855"/>
                <a:gd name="T38" fmla="*/ 596 w 665"/>
                <a:gd name="T39" fmla="*/ 711 h 855"/>
                <a:gd name="T40" fmla="*/ 558 w 665"/>
                <a:gd name="T41" fmla="*/ 761 h 855"/>
                <a:gd name="T42" fmla="*/ 511 w 665"/>
                <a:gd name="T43" fmla="*/ 804 h 855"/>
                <a:gd name="T44" fmla="*/ 451 w 665"/>
                <a:gd name="T45" fmla="*/ 835 h 855"/>
                <a:gd name="T46" fmla="*/ 377 w 665"/>
                <a:gd name="T47" fmla="*/ 853 h 855"/>
                <a:gd name="T48" fmla="*/ 331 w 665"/>
                <a:gd name="T49" fmla="*/ 855 h 855"/>
                <a:gd name="T50" fmla="*/ 250 w 665"/>
                <a:gd name="T51" fmla="*/ 846 h 855"/>
                <a:gd name="T52" fmla="*/ 183 w 665"/>
                <a:gd name="T53" fmla="*/ 821 h 855"/>
                <a:gd name="T54" fmla="*/ 129 w 665"/>
                <a:gd name="T55" fmla="*/ 785 h 855"/>
                <a:gd name="T56" fmla="*/ 87 w 665"/>
                <a:gd name="T57" fmla="*/ 737 h 855"/>
                <a:gd name="T58" fmla="*/ 55 w 665"/>
                <a:gd name="T59" fmla="*/ 683 h 855"/>
                <a:gd name="T60" fmla="*/ 32 w 665"/>
                <a:gd name="T61" fmla="*/ 626 h 855"/>
                <a:gd name="T62" fmla="*/ 16 w 665"/>
                <a:gd name="T63" fmla="*/ 567 h 855"/>
                <a:gd name="T64" fmla="*/ 7 w 665"/>
                <a:gd name="T65" fmla="*/ 509 h 855"/>
                <a:gd name="T66" fmla="*/ 2 w 665"/>
                <a:gd name="T67" fmla="*/ 455 h 855"/>
                <a:gd name="T68" fmla="*/ 0 w 665"/>
                <a:gd name="T69" fmla="*/ 409 h 855"/>
                <a:gd name="T70" fmla="*/ 0 w 665"/>
                <a:gd name="T71" fmla="*/ 373 h 855"/>
                <a:gd name="T72" fmla="*/ 3 w 665"/>
                <a:gd name="T73" fmla="*/ 348 h 855"/>
                <a:gd name="T74" fmla="*/ 3 w 665"/>
                <a:gd name="T75" fmla="*/ 340 h 855"/>
                <a:gd name="T76" fmla="*/ 15 w 665"/>
                <a:gd name="T77" fmla="*/ 250 h 855"/>
                <a:gd name="T78" fmla="*/ 38 w 665"/>
                <a:gd name="T79" fmla="*/ 179 h 855"/>
                <a:gd name="T80" fmla="*/ 70 w 665"/>
                <a:gd name="T81" fmla="*/ 123 h 855"/>
                <a:gd name="T82" fmla="*/ 109 w 665"/>
                <a:gd name="T83" fmla="*/ 80 h 855"/>
                <a:gd name="T84" fmla="*/ 152 w 665"/>
                <a:gd name="T85" fmla="*/ 48 h 855"/>
                <a:gd name="T86" fmla="*/ 196 w 665"/>
                <a:gd name="T87" fmla="*/ 26 h 855"/>
                <a:gd name="T88" fmla="*/ 238 w 665"/>
                <a:gd name="T89" fmla="*/ 13 h 855"/>
                <a:gd name="T90" fmla="*/ 276 w 665"/>
                <a:gd name="T91" fmla="*/ 5 h 855"/>
                <a:gd name="T92" fmla="*/ 306 w 665"/>
                <a:gd name="T93" fmla="*/ 2 h 855"/>
                <a:gd name="T94" fmla="*/ 327 w 665"/>
                <a:gd name="T95" fmla="*/ 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65" h="855">
                  <a:moveTo>
                    <a:pt x="327" y="0"/>
                  </a:moveTo>
                  <a:lnTo>
                    <a:pt x="333" y="2"/>
                  </a:lnTo>
                  <a:lnTo>
                    <a:pt x="338" y="2"/>
                  </a:lnTo>
                  <a:lnTo>
                    <a:pt x="347" y="2"/>
                  </a:lnTo>
                  <a:lnTo>
                    <a:pt x="359" y="2"/>
                  </a:lnTo>
                  <a:lnTo>
                    <a:pt x="374" y="3"/>
                  </a:lnTo>
                  <a:lnTo>
                    <a:pt x="390" y="5"/>
                  </a:lnTo>
                  <a:lnTo>
                    <a:pt x="408" y="8"/>
                  </a:lnTo>
                  <a:lnTo>
                    <a:pt x="427" y="13"/>
                  </a:lnTo>
                  <a:lnTo>
                    <a:pt x="448" y="18"/>
                  </a:lnTo>
                  <a:lnTo>
                    <a:pt x="469" y="26"/>
                  </a:lnTo>
                  <a:lnTo>
                    <a:pt x="491" y="36"/>
                  </a:lnTo>
                  <a:lnTo>
                    <a:pt x="513" y="48"/>
                  </a:lnTo>
                  <a:lnTo>
                    <a:pt x="535" y="62"/>
                  </a:lnTo>
                  <a:lnTo>
                    <a:pt x="556" y="80"/>
                  </a:lnTo>
                  <a:lnTo>
                    <a:pt x="576" y="100"/>
                  </a:lnTo>
                  <a:lnTo>
                    <a:pt x="596" y="123"/>
                  </a:lnTo>
                  <a:lnTo>
                    <a:pt x="612" y="149"/>
                  </a:lnTo>
                  <a:lnTo>
                    <a:pt x="628" y="179"/>
                  </a:lnTo>
                  <a:lnTo>
                    <a:pt x="641" y="213"/>
                  </a:lnTo>
                  <a:lnTo>
                    <a:pt x="651" y="250"/>
                  </a:lnTo>
                  <a:lnTo>
                    <a:pt x="659" y="293"/>
                  </a:lnTo>
                  <a:lnTo>
                    <a:pt x="663" y="340"/>
                  </a:lnTo>
                  <a:lnTo>
                    <a:pt x="663" y="342"/>
                  </a:lnTo>
                  <a:lnTo>
                    <a:pt x="663" y="348"/>
                  </a:lnTo>
                  <a:lnTo>
                    <a:pt x="664" y="358"/>
                  </a:lnTo>
                  <a:lnTo>
                    <a:pt x="665" y="372"/>
                  </a:lnTo>
                  <a:lnTo>
                    <a:pt x="665" y="389"/>
                  </a:lnTo>
                  <a:lnTo>
                    <a:pt x="665" y="409"/>
                  </a:lnTo>
                  <a:lnTo>
                    <a:pt x="665" y="431"/>
                  </a:lnTo>
                  <a:lnTo>
                    <a:pt x="664" y="455"/>
                  </a:lnTo>
                  <a:lnTo>
                    <a:pt x="662" y="482"/>
                  </a:lnTo>
                  <a:lnTo>
                    <a:pt x="660" y="508"/>
                  </a:lnTo>
                  <a:lnTo>
                    <a:pt x="655" y="537"/>
                  </a:lnTo>
                  <a:lnTo>
                    <a:pt x="650" y="567"/>
                  </a:lnTo>
                  <a:lnTo>
                    <a:pt x="643" y="596"/>
                  </a:lnTo>
                  <a:lnTo>
                    <a:pt x="634" y="626"/>
                  </a:lnTo>
                  <a:lnTo>
                    <a:pt x="623" y="655"/>
                  </a:lnTo>
                  <a:lnTo>
                    <a:pt x="611" y="683"/>
                  </a:lnTo>
                  <a:lnTo>
                    <a:pt x="596" y="711"/>
                  </a:lnTo>
                  <a:lnTo>
                    <a:pt x="578" y="737"/>
                  </a:lnTo>
                  <a:lnTo>
                    <a:pt x="558" y="761"/>
                  </a:lnTo>
                  <a:lnTo>
                    <a:pt x="536" y="785"/>
                  </a:lnTo>
                  <a:lnTo>
                    <a:pt x="511" y="804"/>
                  </a:lnTo>
                  <a:lnTo>
                    <a:pt x="482" y="821"/>
                  </a:lnTo>
                  <a:lnTo>
                    <a:pt x="451" y="835"/>
                  </a:lnTo>
                  <a:lnTo>
                    <a:pt x="416" y="846"/>
                  </a:lnTo>
                  <a:lnTo>
                    <a:pt x="377" y="853"/>
                  </a:lnTo>
                  <a:lnTo>
                    <a:pt x="335" y="855"/>
                  </a:lnTo>
                  <a:lnTo>
                    <a:pt x="331" y="855"/>
                  </a:lnTo>
                  <a:lnTo>
                    <a:pt x="289" y="853"/>
                  </a:lnTo>
                  <a:lnTo>
                    <a:pt x="250" y="846"/>
                  </a:lnTo>
                  <a:lnTo>
                    <a:pt x="215" y="835"/>
                  </a:lnTo>
                  <a:lnTo>
                    <a:pt x="183" y="821"/>
                  </a:lnTo>
                  <a:lnTo>
                    <a:pt x="154" y="804"/>
                  </a:lnTo>
                  <a:lnTo>
                    <a:pt x="129" y="785"/>
                  </a:lnTo>
                  <a:lnTo>
                    <a:pt x="107" y="761"/>
                  </a:lnTo>
                  <a:lnTo>
                    <a:pt x="87" y="737"/>
                  </a:lnTo>
                  <a:lnTo>
                    <a:pt x="70" y="711"/>
                  </a:lnTo>
                  <a:lnTo>
                    <a:pt x="55" y="683"/>
                  </a:lnTo>
                  <a:lnTo>
                    <a:pt x="42" y="655"/>
                  </a:lnTo>
                  <a:lnTo>
                    <a:pt x="32" y="626"/>
                  </a:lnTo>
                  <a:lnTo>
                    <a:pt x="24" y="596"/>
                  </a:lnTo>
                  <a:lnTo>
                    <a:pt x="16" y="567"/>
                  </a:lnTo>
                  <a:lnTo>
                    <a:pt x="10" y="538"/>
                  </a:lnTo>
                  <a:lnTo>
                    <a:pt x="7" y="509"/>
                  </a:lnTo>
                  <a:lnTo>
                    <a:pt x="4" y="482"/>
                  </a:lnTo>
                  <a:lnTo>
                    <a:pt x="2" y="455"/>
                  </a:lnTo>
                  <a:lnTo>
                    <a:pt x="0" y="431"/>
                  </a:lnTo>
                  <a:lnTo>
                    <a:pt x="0" y="409"/>
                  </a:lnTo>
                  <a:lnTo>
                    <a:pt x="0" y="389"/>
                  </a:lnTo>
                  <a:lnTo>
                    <a:pt x="0" y="373"/>
                  </a:lnTo>
                  <a:lnTo>
                    <a:pt x="2" y="358"/>
                  </a:lnTo>
                  <a:lnTo>
                    <a:pt x="3" y="348"/>
                  </a:lnTo>
                  <a:lnTo>
                    <a:pt x="3" y="342"/>
                  </a:lnTo>
                  <a:lnTo>
                    <a:pt x="3" y="340"/>
                  </a:lnTo>
                  <a:lnTo>
                    <a:pt x="7" y="293"/>
                  </a:lnTo>
                  <a:lnTo>
                    <a:pt x="15" y="250"/>
                  </a:lnTo>
                  <a:lnTo>
                    <a:pt x="25" y="213"/>
                  </a:lnTo>
                  <a:lnTo>
                    <a:pt x="38" y="179"/>
                  </a:lnTo>
                  <a:lnTo>
                    <a:pt x="53" y="149"/>
                  </a:lnTo>
                  <a:lnTo>
                    <a:pt x="70" y="123"/>
                  </a:lnTo>
                  <a:lnTo>
                    <a:pt x="90" y="100"/>
                  </a:lnTo>
                  <a:lnTo>
                    <a:pt x="109" y="80"/>
                  </a:lnTo>
                  <a:lnTo>
                    <a:pt x="130" y="62"/>
                  </a:lnTo>
                  <a:lnTo>
                    <a:pt x="152" y="48"/>
                  </a:lnTo>
                  <a:lnTo>
                    <a:pt x="174" y="36"/>
                  </a:lnTo>
                  <a:lnTo>
                    <a:pt x="196" y="26"/>
                  </a:lnTo>
                  <a:lnTo>
                    <a:pt x="217" y="18"/>
                  </a:lnTo>
                  <a:lnTo>
                    <a:pt x="238" y="13"/>
                  </a:lnTo>
                  <a:lnTo>
                    <a:pt x="258" y="8"/>
                  </a:lnTo>
                  <a:lnTo>
                    <a:pt x="276" y="5"/>
                  </a:lnTo>
                  <a:lnTo>
                    <a:pt x="292" y="3"/>
                  </a:lnTo>
                  <a:lnTo>
                    <a:pt x="306" y="2"/>
                  </a:lnTo>
                  <a:lnTo>
                    <a:pt x="318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29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2E91B18-803E-8FBA-30D2-EADD1EB3E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0" dirty="0"/>
              <a:t>Daten zur Umfrage</a:t>
            </a:r>
            <a:endParaRPr lang="de-DE" b="0" dirty="0">
              <a:solidFill>
                <a:srgbClr val="00647D"/>
              </a:solidFill>
            </a:endParaRPr>
          </a:p>
        </p:txBody>
      </p:sp>
      <p:graphicFrame>
        <p:nvGraphicFramePr>
          <p:cNvPr id="9" name="Diagrammplatzhalter 8">
            <a:extLst>
              <a:ext uri="{FF2B5EF4-FFF2-40B4-BE49-F238E27FC236}">
                <a16:creationId xmlns:a16="http://schemas.microsoft.com/office/drawing/2014/main" id="{2E63D47C-36EC-4768-A1A8-38065A7F4BC7}"/>
              </a:ext>
            </a:extLst>
          </p:cNvPr>
          <p:cNvGraphicFramePr>
            <a:graphicFrameLocks noGrp="1"/>
          </p:cNvGraphicFramePr>
          <p:nvPr>
            <p:ph type="chart" sz="quarter" idx="20"/>
            <p:extLst>
              <p:ext uri="{D42A27DB-BD31-4B8C-83A1-F6EECF244321}">
                <p14:modId xmlns:p14="http://schemas.microsoft.com/office/powerpoint/2010/main" val="4241797228"/>
              </p:ext>
            </p:extLst>
          </p:nvPr>
        </p:nvGraphicFramePr>
        <p:xfrm>
          <a:off x="623888" y="1604963"/>
          <a:ext cx="6215062" cy="431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DFC209-9B7C-CC9B-8144-42CC73FE4D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1375" y="1604797"/>
            <a:ext cx="4505325" cy="4319753"/>
          </a:xfrm>
          <a:solidFill>
            <a:schemeClr val="bg1">
              <a:lumMod val="95000"/>
            </a:schemeClr>
          </a:solidFill>
          <a:ln>
            <a:solidFill>
              <a:srgbClr val="00647D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47D"/>
                </a:solidFill>
                <a:cs typeface="Calibri Light"/>
              </a:rPr>
              <a:t>Umfragezeitraum April / Mai 2025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47D"/>
                </a:solidFill>
                <a:cs typeface="Calibri Light"/>
              </a:rPr>
              <a:t>Teilnehmer: produzierende und exportierende deutsche Unternehmen mit Bezug zur Länderregion des Ost-Ausschusses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47D"/>
                </a:solidFill>
                <a:cs typeface="Calibri Light"/>
              </a:rPr>
              <a:t>Teilnehmer: 53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DE" sz="2400" b="1" dirty="0">
              <a:solidFill>
                <a:srgbClr val="00647D"/>
              </a:solidFill>
              <a:cs typeface="Calibri Light"/>
            </a:endParaRPr>
          </a:p>
          <a:p>
            <a:pPr marL="0" indent="0">
              <a:buNone/>
            </a:pPr>
            <a:endParaRPr lang="de-DE" sz="2400" dirty="0">
              <a:solidFill>
                <a:srgbClr val="00647D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222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9E658-3626-AD2E-F2A6-DDE9ADAB3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D8FCC1-E4BC-B4CA-1DAC-41CE8050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294717"/>
            <a:ext cx="10515462" cy="9698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Welchen Stellenwert haben die Themen Finanzen, Finanzierung, Absicherung, Förderung, Versicherung in der Geschäftspraxis?</a:t>
            </a:r>
            <a:endParaRPr lang="de-DE" sz="2000" dirty="0">
              <a:solidFill>
                <a:srgbClr val="00647D"/>
              </a:solidFill>
            </a:endParaRP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C06793EC-7075-A976-AEF8-04B3D2E969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981733"/>
              </p:ext>
            </p:extLst>
          </p:nvPr>
        </p:nvGraphicFramePr>
        <p:xfrm>
          <a:off x="509588" y="158115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80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A201E062-1FA9-2538-977A-1343C07B66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546790"/>
              </p:ext>
            </p:extLst>
          </p:nvPr>
        </p:nvGraphicFramePr>
        <p:xfrm>
          <a:off x="509587" y="1264616"/>
          <a:ext cx="11139729" cy="4667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DA32D1ED-9B2F-6228-4811-693A3175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In welchen Ländern, die der Ost-Ausschuss betreut, sind Sie resp. Ihr Unternehmen derzeit aktiv? </a:t>
            </a:r>
            <a:r>
              <a:rPr lang="de-DE" sz="1600" b="0" dirty="0"/>
              <a:t>(Anzahl Nennungen)</a:t>
            </a:r>
          </a:p>
        </p:txBody>
      </p:sp>
    </p:spTree>
    <p:extLst>
      <p:ext uri="{BB962C8B-B14F-4D97-AF65-F5344CB8AC3E}">
        <p14:creationId xmlns:p14="http://schemas.microsoft.com/office/powerpoint/2010/main" val="20884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1359290-E981-5FCB-DA48-BE386BD2A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bg1">
              <a:lumMod val="95000"/>
            </a:schemeClr>
          </a:solidFill>
          <a:ln>
            <a:solidFill>
              <a:srgbClr val="00647D"/>
            </a:solidFill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de-DE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Finanzierung</a:t>
            </a:r>
            <a:r>
              <a:rPr lang="de-DE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(z. B. Finanzierungsmöglichkeiten, Investitionen, Finanzierungslinien, Finanzierungskonditionen, Projektfinanzierung, Direktfinanzierung, Finanzierung neuer Projekte)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de-DE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Absicherung</a:t>
            </a:r>
            <a:r>
              <a:rPr lang="de-DE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(z. B. politische Risiken, Kriegsschäden, Transportversicherung, Gegenabsicherung, Versicherungen)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de-DE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Förderung</a:t>
            </a:r>
            <a:r>
              <a:rPr lang="de-DE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(z. B. Fördermittel, Förderprogramme, Weiterbildung)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de-DE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Ukraine</a:t>
            </a:r>
            <a:r>
              <a:rPr lang="de-DE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(z. B. Zugang zu Kapital für ukrainische Biobetriebe)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de-DE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Sanktionen</a:t>
            </a:r>
            <a:r>
              <a:rPr lang="de-DE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(z. B. Auswirkungen von Finanzsanktionen, Finanzierung nicht sanktionierter Lieferungen)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de-DE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Planung</a:t>
            </a:r>
            <a:r>
              <a:rPr lang="de-DE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(z. B. Projektplanung und Bau)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de-DE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Compliance</a:t>
            </a:r>
            <a:r>
              <a:rPr lang="de-DE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(z. B. Einhaltung regulatorischer Anforderungen)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14A7045A-D78A-205A-DBC5-66E51BCF77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72387" y="1587548"/>
            <a:ext cx="4360269" cy="3270202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FAAA6291-BBBD-4668-BCA4-0092C9A70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647D"/>
                </a:solidFill>
              </a:rPr>
              <a:t>Welche Themen in den Bereichen Finanzen, Finanzierung, Absicherung, Förderung, Versicherung erscheinen Ihnen - augenblicklich - am wichtigsten?</a:t>
            </a:r>
          </a:p>
        </p:txBody>
      </p:sp>
    </p:spTree>
    <p:extLst>
      <p:ext uri="{BB962C8B-B14F-4D97-AF65-F5344CB8AC3E}">
        <p14:creationId xmlns:p14="http://schemas.microsoft.com/office/powerpoint/2010/main" val="107619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3B6C-84AB-8DA9-393D-49AE9A8F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C86FCCB-C098-1C32-A8FD-897F1D2A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294717"/>
            <a:ext cx="10515462" cy="9698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Hat Ihr Unternehmen schon Aufträge verloren, weil sich die Finanzierung nicht darstellen ließ (nicht aus anderen Gründen)?</a:t>
            </a:r>
            <a:endParaRPr lang="de-DE" sz="2000" dirty="0">
              <a:solidFill>
                <a:srgbClr val="00647D"/>
              </a:solidFill>
            </a:endParaRP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7668EB78-00A2-D7CC-0C9C-EC88947E46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715738"/>
              </p:ext>
            </p:extLst>
          </p:nvPr>
        </p:nvGraphicFramePr>
        <p:xfrm>
          <a:off x="509588" y="158115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6695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2E68DB37-EE97-1812-F6F2-D86B141DE0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163144"/>
              </p:ext>
            </p:extLst>
          </p:nvPr>
        </p:nvGraphicFramePr>
        <p:xfrm>
          <a:off x="509726" y="1264616"/>
          <a:ext cx="10728000" cy="4658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39B3B3A8-5ED0-1795-FB80-16E3D4FC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Aus welchen Ländern kamen die Wettbewerber bei diesen Projekten?</a:t>
            </a:r>
          </a:p>
        </p:txBody>
      </p:sp>
    </p:spTree>
    <p:extLst>
      <p:ext uri="{BB962C8B-B14F-4D97-AF65-F5344CB8AC3E}">
        <p14:creationId xmlns:p14="http://schemas.microsoft.com/office/powerpoint/2010/main" val="3665173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A0D30-B656-48DB-2669-FBC58B6C2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E124D978-03F6-9DAF-52DA-46AAE39455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894338"/>
              </p:ext>
            </p:extLst>
          </p:nvPr>
        </p:nvGraphicFramePr>
        <p:xfrm>
          <a:off x="509726" y="1264616"/>
          <a:ext cx="10515600" cy="4658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5C029AA0-B066-8321-C57F-E2F549C0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6" y="294718"/>
            <a:ext cx="10515600" cy="88329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In welchen Ländern ist eine Unterstützung in den Bereichen Finanzen, Finanzierung, Absicherung, Förderung, Versicherung am notwendigsten?</a:t>
            </a:r>
          </a:p>
        </p:txBody>
      </p:sp>
    </p:spTree>
    <p:extLst>
      <p:ext uri="{BB962C8B-B14F-4D97-AF65-F5344CB8AC3E}">
        <p14:creationId xmlns:p14="http://schemas.microsoft.com/office/powerpoint/2010/main" val="198679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E4632-0CC4-29D1-9CB2-F347A7464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FE1FDD1-8F6C-4880-C709-4851ABFEED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flipH="1">
            <a:off x="7467600" y="1924160"/>
            <a:ext cx="4510088" cy="3305102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A0B3816-5024-8E5F-1423-EA6DBC226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726" y="1392195"/>
            <a:ext cx="6957874" cy="4802659"/>
          </a:xfrm>
          <a:solidFill>
            <a:schemeClr val="bg1">
              <a:lumMod val="95000"/>
            </a:schemeClr>
          </a:solidFill>
          <a:ln>
            <a:solidFill>
              <a:srgbClr val="00647D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Zugang zu Finanzierungslösungen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Kreditlinien, Projektfinanzierungen und Absatzfinanzierungen in komplexen Märkten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Finanzierungsstrukturierung &amp; -beratung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Unterstützung bei der Gestaltung, Strukturierung und Abwicklung komplexer Finanzierungen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Risikomanagement &amp; Absicherung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Bedarf an ECA-Deckungen, sanktionskonformen Zahlungswegen und politischer 	Risikoabsicherung.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Informations- &amp; Wissensaustausch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Plattform für Best Practices, Marktinformationen, Fördermöglichkeiten und regulatorische                                                                	Entwicklungen.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Netzwerkbildung &amp; Partnervermittlung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	Aufbau von Kontakten zu Finanzierungspartnern, lokalen Akteuren und staatlichen 	Institutionen.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Effizienz &amp; Schnelligkeit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	Beschleunigung von Genehmigungsprozessen, klare Ansprechpartner, Checklisten und „</a:t>
            </a:r>
            <a:r>
              <a:rPr lang="de-DE" sz="4400" dirty="0" err="1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</a:t>
            </a: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	</a:t>
            </a:r>
            <a:r>
              <a:rPr lang="de-DE" sz="4400" dirty="0" err="1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Window</a:t>
            </a: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 Lösungen</a:t>
            </a: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b="1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Fördermittel &amp; öffentliche Unterstützung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4400" dirty="0">
                <a:solidFill>
                  <a:srgbClr val="00647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	Förderprogramme, Zugang zu öffentlichen Mitteln und Unterstützung durch 	staatliche Stellen.</a:t>
            </a:r>
          </a:p>
          <a:p>
            <a:pPr marL="0" indent="0">
              <a:buNone/>
            </a:pPr>
            <a:endParaRPr lang="de-DE" sz="2500" dirty="0"/>
          </a:p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6C06E11-2D17-9A2F-6854-DC17CCB59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647D"/>
                </a:solidFill>
              </a:rPr>
              <a:t>Welchen konkreten Nutzen sollte der Expertenpool für die produzierenden/exportierenden Unternehmen bringen?</a:t>
            </a:r>
          </a:p>
        </p:txBody>
      </p:sp>
    </p:spTree>
    <p:extLst>
      <p:ext uri="{BB962C8B-B14F-4D97-AF65-F5344CB8AC3E}">
        <p14:creationId xmlns:p14="http://schemas.microsoft.com/office/powerpoint/2010/main" val="725848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A_Template">
      <a:dk1>
        <a:srgbClr val="4B5050"/>
      </a:dk1>
      <a:lt1>
        <a:srgbClr val="FFFFFF"/>
      </a:lt1>
      <a:dk2>
        <a:srgbClr val="91969B"/>
      </a:dk2>
      <a:lt2>
        <a:srgbClr val="FFFFFF"/>
      </a:lt2>
      <a:accent1>
        <a:srgbClr val="4B5050"/>
      </a:accent1>
      <a:accent2>
        <a:srgbClr val="00647D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00647D"/>
      </a:hlink>
      <a:folHlink>
        <a:srgbClr val="429083"/>
      </a:folHlink>
    </a:clrScheme>
    <a:fontScheme name="Benutzerdefiniert 1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Folie">
  <a:themeElements>
    <a:clrScheme name="Ost-Ausschuss 1">
      <a:dk1>
        <a:srgbClr val="143968"/>
      </a:dk1>
      <a:lt1>
        <a:sysClr val="window" lastClr="FFFFFF"/>
      </a:lt1>
      <a:dk2>
        <a:srgbClr val="141313"/>
      </a:dk2>
      <a:lt2>
        <a:srgbClr val="B8B8B8"/>
      </a:lt2>
      <a:accent1>
        <a:srgbClr val="D02320"/>
      </a:accent1>
      <a:accent2>
        <a:srgbClr val="F1AB1F"/>
      </a:accent2>
      <a:accent3>
        <a:srgbClr val="3F537D"/>
      </a:accent3>
      <a:accent4>
        <a:srgbClr val="9289B4"/>
      </a:accent4>
      <a:accent5>
        <a:srgbClr val="744F3D"/>
      </a:accent5>
      <a:accent6>
        <a:srgbClr val="B43D27"/>
      </a:accent6>
      <a:hlink>
        <a:srgbClr val="393531"/>
      </a:hlink>
      <a:folHlink>
        <a:srgbClr val="393531"/>
      </a:folHlink>
    </a:clrScheme>
    <a:fontScheme name="Benutzerdefiniert 2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DAFF7BC440254AAECCD2B00FD80BC6" ma:contentTypeVersion="15" ma:contentTypeDescription="Ein neues Dokument erstellen." ma:contentTypeScope="" ma:versionID="0e7a3e125d5bc84265d84b96258b6c1a">
  <xsd:schema xmlns:xsd="http://www.w3.org/2001/XMLSchema" xmlns:xs="http://www.w3.org/2001/XMLSchema" xmlns:p="http://schemas.microsoft.com/office/2006/metadata/properties" xmlns:ns2="a288d74b-e52a-4637-a634-f9ab88a8eaf1" xmlns:ns3="2f35b0d9-e684-4aa5-aa6d-545ca5fef8ff" targetNamespace="http://schemas.microsoft.com/office/2006/metadata/properties" ma:root="true" ma:fieldsID="95a7411c5a11096c18fb5148641af1e8" ns2:_="" ns3:_="">
    <xsd:import namespace="a288d74b-e52a-4637-a634-f9ab88a8eaf1"/>
    <xsd:import namespace="2f35b0d9-e684-4aa5-aa6d-545ca5fef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8d74b-e52a-4637-a634-f9ab88a8ea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e26fb4d1-2839-4db7-8b72-8650aaae35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5b0d9-e684-4aa5-aa6d-545ca5fef8f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b8084c5-3041-491f-ae4f-20ebc289d3d8}" ma:internalName="TaxCatchAll" ma:showField="CatchAllData" ma:web="2f35b0d9-e684-4aa5-aa6d-545ca5fef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35b0d9-e684-4aa5-aa6d-545ca5fef8ff" xsi:nil="true"/>
    <lcf76f155ced4ddcb4097134ff3c332f xmlns="a288d74b-e52a-4637-a634-f9ab88a8ea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6A98DA9-22CF-4DD4-B9B2-32F413B4F3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ADA83-8FB1-4AD5-AAAB-D54A79666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88d74b-e52a-4637-a634-f9ab88a8eaf1"/>
    <ds:schemaRef ds:uri="2f35b0d9-e684-4aa5-aa6d-545ca5fef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27072D-0FAB-46AE-AF84-41506087AC0F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  <ds:schemaRef ds:uri="2f35b0d9-e684-4aa5-aa6d-545ca5fef8ff"/>
    <ds:schemaRef ds:uri="a288d74b-e52a-4637-a634-f9ab88a8eaf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433</Words>
  <Application>Microsoft Office PowerPoint</Application>
  <PresentationFormat>Breitbild</PresentationFormat>
  <Paragraphs>53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20" baseType="lpstr">
      <vt:lpstr>Calibri Light</vt:lpstr>
      <vt:lpstr>Montserrat</vt:lpstr>
      <vt:lpstr>Roboto</vt:lpstr>
      <vt:lpstr>Arial</vt:lpstr>
      <vt:lpstr>Candara</vt:lpstr>
      <vt:lpstr>Calibri</vt:lpstr>
      <vt:lpstr>Raleway</vt:lpstr>
      <vt:lpstr>Wingdings</vt:lpstr>
      <vt:lpstr>Office</vt:lpstr>
      <vt:lpstr>Basic Folie</vt:lpstr>
      <vt:lpstr>PowerPoint-Präsentation</vt:lpstr>
      <vt:lpstr>Daten zur Umfrage</vt:lpstr>
      <vt:lpstr>Welchen Stellenwert haben die Themen Finanzen, Finanzierung, Absicherung, Förderung, Versicherung in der Geschäftspraxis?</vt:lpstr>
      <vt:lpstr>In welchen Ländern, die der Ost-Ausschuss betreut, sind Sie resp. Ihr Unternehmen derzeit aktiv? (Anzahl Nennungen)</vt:lpstr>
      <vt:lpstr>Welche Themen in den Bereichen Finanzen, Finanzierung, Absicherung, Förderung, Versicherung erscheinen Ihnen - augenblicklich - am wichtigsten?</vt:lpstr>
      <vt:lpstr>Hat Ihr Unternehmen schon Aufträge verloren, weil sich die Finanzierung nicht darstellen ließ (nicht aus anderen Gründen)?</vt:lpstr>
      <vt:lpstr>Aus welchen Ländern kamen die Wettbewerber bei diesen Projekten?</vt:lpstr>
      <vt:lpstr>In welchen Ländern ist eine Unterstützung in den Bereichen Finanzen, Finanzierung, Absicherung, Förderung, Versicherung am notwendigsten?</vt:lpstr>
      <vt:lpstr>Welchen konkreten Nutzen sollte der Expertenpool für die produzierenden/exportierenden Unternehmen bringen?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Nemtschinowa, Natalija</dc:creator>
  <cp:lastModifiedBy>Böhlmann, Jens</cp:lastModifiedBy>
  <cp:revision>37</cp:revision>
  <dcterms:created xsi:type="dcterms:W3CDTF">2022-02-22T18:43:52Z</dcterms:created>
  <dcterms:modified xsi:type="dcterms:W3CDTF">2025-06-05T17:34:08Z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0x01010067DAFF7BC440254AAECCD2B00FD80BC6</vt:lpwstr>
  </property>
  <property fmtid="{D5CDD505-2E9C-101B-9397-08002B2CF9AE}" pid="3" name="MediaServiceImageTags">
    <vt:lpwstr/>
  </property>
</Properties>
</file>